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2"/>
  </p:handoutMasterIdLst>
  <p:sldIdLst>
    <p:sldId id="256" r:id="rId3"/>
    <p:sldId id="260" r:id="rId5"/>
    <p:sldId id="262" r:id="rId6"/>
    <p:sldId id="666" r:id="rId7"/>
    <p:sldId id="650" r:id="rId8"/>
    <p:sldId id="263" r:id="rId9"/>
    <p:sldId id="748" r:id="rId10"/>
    <p:sldId id="683" r:id="rId11"/>
    <p:sldId id="264" r:id="rId12"/>
    <p:sldId id="760" r:id="rId13"/>
    <p:sldId id="791" r:id="rId14"/>
    <p:sldId id="792" r:id="rId15"/>
    <p:sldId id="794" r:id="rId16"/>
    <p:sldId id="793" r:id="rId17"/>
    <p:sldId id="795" r:id="rId18"/>
    <p:sldId id="265" r:id="rId19"/>
    <p:sldId id="620" r:id="rId20"/>
    <p:sldId id="259" r:id="rId21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95CD"/>
    <a:srgbClr val="426685"/>
    <a:srgbClr val="2E4962"/>
    <a:srgbClr val="446A8A"/>
    <a:srgbClr val="3F6D96"/>
    <a:srgbClr val="446B8D"/>
    <a:srgbClr val="436E94"/>
    <a:srgbClr val="436D93"/>
    <a:srgbClr val="2A4258"/>
    <a:srgbClr val="4270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58" autoAdjust="0"/>
    <p:restoredTop sz="94660"/>
  </p:normalViewPr>
  <p:slideViewPr>
    <p:cSldViewPr snapToGrid="0">
      <p:cViewPr varScale="1">
        <p:scale>
          <a:sx n="82" d="100"/>
          <a:sy n="82" d="100"/>
        </p:scale>
        <p:origin x="73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2280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tags" Target="tags/tag2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838ED1-D419-4A7A-907E-3F4C4228CD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2AA47-81C7-40FE-9564-F93B9F762B0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8C9B47-BCFB-475D-8F54-301F1D22522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DD2CB8-D6DF-4CF9-AEC1-C2175ED5330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D2CB8-D6DF-4CF9-AEC1-C2175ED533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D2CB8-D6DF-4CF9-AEC1-C2175ED533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D2CB8-D6DF-4CF9-AEC1-C2175ED533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D2CB8-D6DF-4CF9-AEC1-C2175ED533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D2CB8-D6DF-4CF9-AEC1-C2175ED533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D2CB8-D6DF-4CF9-AEC1-C2175ED533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D2CB8-D6DF-4CF9-AEC1-C2175ED533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D2CB8-D6DF-4CF9-AEC1-C2175ED533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D2CB8-D6DF-4CF9-AEC1-C2175ED533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D2CB8-D6DF-4CF9-AEC1-C2175ED533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D2CB8-D6DF-4CF9-AEC1-C2175ED533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D2CB8-D6DF-4CF9-AEC1-C2175ED533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D2CB8-D6DF-4CF9-AEC1-C2175ED533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D2CB8-D6DF-4CF9-AEC1-C2175ED533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D2CB8-D6DF-4CF9-AEC1-C2175ED533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D2CB8-D6DF-4CF9-AEC1-C2175ED533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D2CB8-D6DF-4CF9-AEC1-C2175ED533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D2CB8-D6DF-4CF9-AEC1-C2175ED533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-3048" y="0"/>
            <a:ext cx="10137648" cy="6858000"/>
            <a:chOff x="-3048" y="0"/>
            <a:chExt cx="10137648" cy="6858000"/>
          </a:xfrm>
        </p:grpSpPr>
        <p:pic>
          <p:nvPicPr>
            <p:cNvPr id="17" name="图片 16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3048" y="0"/>
              <a:ext cx="10137648" cy="6858000"/>
            </a:xfrm>
            <a:prstGeom prst="rect">
              <a:avLst/>
            </a:prstGeom>
          </p:spPr>
        </p:pic>
        <p:sp>
          <p:nvSpPr>
            <p:cNvPr id="18" name="任意多边形: 形状 17"/>
            <p:cNvSpPr/>
            <p:nvPr/>
          </p:nvSpPr>
          <p:spPr>
            <a:xfrm>
              <a:off x="-3048" y="0"/>
              <a:ext cx="10134600" cy="6858000"/>
            </a:xfrm>
            <a:custGeom>
              <a:avLst/>
              <a:gdLst>
                <a:gd name="connsiteX0" fmla="*/ 0 w 10134600"/>
                <a:gd name="connsiteY0" fmla="*/ 0 h 6858000"/>
                <a:gd name="connsiteX1" fmla="*/ 5806440 w 10134600"/>
                <a:gd name="connsiteY1" fmla="*/ 0 h 6858000"/>
                <a:gd name="connsiteX2" fmla="*/ 10134600 w 10134600"/>
                <a:gd name="connsiteY2" fmla="*/ 6858000 h 6858000"/>
                <a:gd name="connsiteX3" fmla="*/ 5806440 w 10134600"/>
                <a:gd name="connsiteY3" fmla="*/ 6858000 h 6858000"/>
                <a:gd name="connsiteX4" fmla="*/ 0 w 10134600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34600" h="6858000">
                  <a:moveTo>
                    <a:pt x="0" y="0"/>
                  </a:moveTo>
                  <a:lnTo>
                    <a:pt x="5806440" y="0"/>
                  </a:lnTo>
                  <a:lnTo>
                    <a:pt x="10134600" y="6858000"/>
                  </a:lnTo>
                  <a:lnTo>
                    <a:pt x="5806440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A5A83">
                    <a:alpha val="56000"/>
                  </a:srgbClr>
                </a:gs>
                <a:gs pos="97959">
                  <a:srgbClr val="1C354B">
                    <a:alpha val="66000"/>
                  </a:srgbClr>
                </a:gs>
                <a:gs pos="47000">
                  <a:srgbClr val="306899">
                    <a:alpha val="8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rgbClr val="5F82A0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 flipH="1">
            <a:off x="2054352" y="0"/>
            <a:ext cx="10137648" cy="6858000"/>
            <a:chOff x="-3048" y="0"/>
            <a:chExt cx="10137648" cy="6858000"/>
          </a:xfrm>
        </p:grpSpPr>
        <p:pic>
          <p:nvPicPr>
            <p:cNvPr id="17" name="图片 16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3048" y="0"/>
              <a:ext cx="10137648" cy="6858000"/>
            </a:xfrm>
            <a:prstGeom prst="rect">
              <a:avLst/>
            </a:prstGeom>
          </p:spPr>
        </p:pic>
        <p:sp>
          <p:nvSpPr>
            <p:cNvPr id="18" name="任意多边形: 形状 17"/>
            <p:cNvSpPr/>
            <p:nvPr/>
          </p:nvSpPr>
          <p:spPr>
            <a:xfrm>
              <a:off x="-3048" y="0"/>
              <a:ext cx="10134600" cy="6858000"/>
            </a:xfrm>
            <a:custGeom>
              <a:avLst/>
              <a:gdLst>
                <a:gd name="connsiteX0" fmla="*/ 0 w 10134600"/>
                <a:gd name="connsiteY0" fmla="*/ 0 h 6858000"/>
                <a:gd name="connsiteX1" fmla="*/ 5806440 w 10134600"/>
                <a:gd name="connsiteY1" fmla="*/ 0 h 6858000"/>
                <a:gd name="connsiteX2" fmla="*/ 10134600 w 10134600"/>
                <a:gd name="connsiteY2" fmla="*/ 6858000 h 6858000"/>
                <a:gd name="connsiteX3" fmla="*/ 5806440 w 10134600"/>
                <a:gd name="connsiteY3" fmla="*/ 6858000 h 6858000"/>
                <a:gd name="connsiteX4" fmla="*/ 0 w 10134600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34600" h="6858000">
                  <a:moveTo>
                    <a:pt x="0" y="0"/>
                  </a:moveTo>
                  <a:lnTo>
                    <a:pt x="5806440" y="0"/>
                  </a:lnTo>
                  <a:lnTo>
                    <a:pt x="10134600" y="6858000"/>
                  </a:lnTo>
                  <a:lnTo>
                    <a:pt x="5806440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A5A83">
                    <a:alpha val="56000"/>
                  </a:srgbClr>
                </a:gs>
                <a:gs pos="97959">
                  <a:srgbClr val="1C354B">
                    <a:alpha val="66000"/>
                  </a:srgbClr>
                </a:gs>
                <a:gs pos="47000">
                  <a:srgbClr val="306899">
                    <a:alpha val="8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rgbClr val="5F82A0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E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E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tags" Target="../tags/tag1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3.jpeg"/><Relationship Id="rId1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image" Target="../media/image51.png"/><Relationship Id="rId7" Type="http://schemas.openxmlformats.org/officeDocument/2006/relationships/image" Target="../media/image50.png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3" Type="http://schemas.openxmlformats.org/officeDocument/2006/relationships/image" Target="../media/image46.png"/><Relationship Id="rId29" Type="http://schemas.openxmlformats.org/officeDocument/2006/relationships/notesSlide" Target="../notesSlides/notesSlide18.xml"/><Relationship Id="rId28" Type="http://schemas.openxmlformats.org/officeDocument/2006/relationships/slideLayout" Target="../slideLayouts/slideLayout2.xml"/><Relationship Id="rId27" Type="http://schemas.openxmlformats.org/officeDocument/2006/relationships/image" Target="../media/image70.jpeg"/><Relationship Id="rId26" Type="http://schemas.openxmlformats.org/officeDocument/2006/relationships/image" Target="../media/image69.jpeg"/><Relationship Id="rId25" Type="http://schemas.openxmlformats.org/officeDocument/2006/relationships/image" Target="../media/image68.jpeg"/><Relationship Id="rId24" Type="http://schemas.openxmlformats.org/officeDocument/2006/relationships/image" Target="../media/image67.png"/><Relationship Id="rId23" Type="http://schemas.openxmlformats.org/officeDocument/2006/relationships/image" Target="../media/image66.png"/><Relationship Id="rId22" Type="http://schemas.openxmlformats.org/officeDocument/2006/relationships/image" Target="../media/image65.jpeg"/><Relationship Id="rId21" Type="http://schemas.openxmlformats.org/officeDocument/2006/relationships/image" Target="../media/image64.jpeg"/><Relationship Id="rId20" Type="http://schemas.openxmlformats.org/officeDocument/2006/relationships/image" Target="../media/image63.jpeg"/><Relationship Id="rId2" Type="http://schemas.openxmlformats.org/officeDocument/2006/relationships/image" Target="../media/image45.jpeg"/><Relationship Id="rId19" Type="http://schemas.openxmlformats.org/officeDocument/2006/relationships/image" Target="../media/image62.jpeg"/><Relationship Id="rId18" Type="http://schemas.openxmlformats.org/officeDocument/2006/relationships/image" Target="../media/image61.jpeg"/><Relationship Id="rId17" Type="http://schemas.openxmlformats.org/officeDocument/2006/relationships/image" Target="../media/image60.jpeg"/><Relationship Id="rId16" Type="http://schemas.openxmlformats.org/officeDocument/2006/relationships/image" Target="../media/image59.png"/><Relationship Id="rId15" Type="http://schemas.openxmlformats.org/officeDocument/2006/relationships/image" Target="../media/image58.png"/><Relationship Id="rId14" Type="http://schemas.openxmlformats.org/officeDocument/2006/relationships/image" Target="../media/image57.png"/><Relationship Id="rId13" Type="http://schemas.openxmlformats.org/officeDocument/2006/relationships/image" Target="../media/image56.png"/><Relationship Id="rId12" Type="http://schemas.openxmlformats.org/officeDocument/2006/relationships/image" Target="../media/image55.png"/><Relationship Id="rId11" Type="http://schemas.openxmlformats.org/officeDocument/2006/relationships/image" Target="../media/image54.png"/><Relationship Id="rId10" Type="http://schemas.openxmlformats.org/officeDocument/2006/relationships/image" Target="../media/image53.png"/><Relationship Id="rId1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.png"/><Relationship Id="rId2" Type="http://schemas.microsoft.com/office/2007/relationships/hdphoto" Target="../media/image10.wdp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.jpe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657452" y="3364230"/>
            <a:ext cx="6096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dirty="0">
                <a:solidFill>
                  <a:schemeClr val="bg1"/>
                </a:solidFill>
                <a:cs typeface="+mn-ea"/>
                <a:sym typeface="+mn-lt"/>
              </a:rPr>
              <a:t>YUJIA TECHNOLOGY</a:t>
            </a:r>
            <a:endParaRPr lang="en-US" altLang="zh-CN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57452" y="2098675"/>
            <a:ext cx="54737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solidFill>
                  <a:schemeClr val="bg1"/>
                </a:solidFill>
                <a:cs typeface="+mn-ea"/>
                <a:sym typeface="+mn-lt"/>
              </a:rPr>
              <a:t>亿嘉科技</a:t>
            </a:r>
            <a:endParaRPr lang="zh-CN" altLang="en-US" sz="6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6" name="直角三角形 45"/>
          <p:cNvSpPr/>
          <p:nvPr/>
        </p:nvSpPr>
        <p:spPr>
          <a:xfrm rot="10800000">
            <a:off x="11409680" y="0"/>
            <a:ext cx="782320" cy="782320"/>
          </a:xfrm>
          <a:prstGeom prst="rtTriangle">
            <a:avLst/>
          </a:prstGeom>
          <a:solidFill>
            <a:srgbClr val="B1CBE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直角三角形 46"/>
          <p:cNvSpPr/>
          <p:nvPr/>
        </p:nvSpPr>
        <p:spPr>
          <a:xfrm rot="10800000" flipH="1" flipV="1">
            <a:off x="-3049" y="6075680"/>
            <a:ext cx="782320" cy="782320"/>
          </a:xfrm>
          <a:prstGeom prst="rtTriangle">
            <a:avLst/>
          </a:prstGeom>
          <a:solidFill>
            <a:srgbClr val="B1CBE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50000" lnSpcReduction="20000"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图片 3" descr="亿嘉 _画板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41070" y="-2366645"/>
            <a:ext cx="6858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4275" y="4154805"/>
            <a:ext cx="3818255" cy="2594610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48A4C4F38F9B3800F430A1694C27FE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81110" y="3481705"/>
            <a:ext cx="1255395" cy="33845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83260" y="3215640"/>
            <a:ext cx="4953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4000" b="1" dirty="0">
                <a:solidFill>
                  <a:schemeClr val="tx2"/>
                </a:solidFill>
                <a:cs typeface="+mn-ea"/>
                <a:sym typeface="+mn-lt"/>
              </a:rPr>
              <a:t>半导体</a:t>
            </a:r>
            <a:r>
              <a:rPr sz="4000" b="1" dirty="0">
                <a:solidFill>
                  <a:schemeClr val="tx2"/>
                </a:solidFill>
                <a:cs typeface="+mn-ea"/>
                <a:sym typeface="+mn-lt"/>
              </a:rPr>
              <a:t>陶瓷加工 </a:t>
            </a:r>
            <a:endParaRPr sz="4000" b="1" dirty="0">
              <a:solidFill>
                <a:schemeClr val="tx2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sz="2400" b="1" dirty="0">
                <a:solidFill>
                  <a:schemeClr val="tx2"/>
                </a:solidFill>
                <a:cs typeface="+mn-ea"/>
                <a:sym typeface="+mn-lt"/>
              </a:rPr>
              <a:t>各类精</a:t>
            </a:r>
            <a:r>
              <a:rPr lang="zh-CN" sz="2400" b="1" dirty="0">
                <a:solidFill>
                  <a:schemeClr val="tx2"/>
                </a:solidFill>
                <a:cs typeface="+mn-ea"/>
                <a:sym typeface="+mn-lt"/>
              </a:rPr>
              <a:t>密</a:t>
            </a:r>
            <a:r>
              <a:rPr sz="2400" b="1" dirty="0">
                <a:solidFill>
                  <a:schemeClr val="tx2"/>
                </a:solidFill>
                <a:cs typeface="+mn-ea"/>
                <a:sym typeface="+mn-lt"/>
              </a:rPr>
              <a:t>陶瓷件加工工厂直销</a:t>
            </a:r>
            <a:endParaRPr sz="2400" b="1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grpSp>
        <p:nvGrpSpPr>
          <p:cNvPr id="11" name="组合 10"/>
          <p:cNvGrpSpPr/>
          <p:nvPr/>
        </p:nvGrpSpPr>
        <p:grpSpPr>
          <a:xfrm flipH="1">
            <a:off x="-10160" y="0"/>
            <a:ext cx="789940" cy="782320"/>
            <a:chOff x="11409680" y="0"/>
            <a:chExt cx="789940" cy="782320"/>
          </a:xfrm>
        </p:grpSpPr>
        <p:sp>
          <p:nvSpPr>
            <p:cNvPr id="12" name="直角三角形 11"/>
            <p:cNvSpPr/>
            <p:nvPr/>
          </p:nvSpPr>
          <p:spPr>
            <a:xfrm rot="10800000">
              <a:off x="11409680" y="0"/>
              <a:ext cx="782320" cy="782320"/>
            </a:xfrm>
            <a:prstGeom prst="rtTriangle">
              <a:avLst/>
            </a:prstGeom>
            <a:solidFill>
              <a:srgbClr val="619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 rot="10800000" flipV="1">
              <a:off x="11739238" y="22860"/>
              <a:ext cx="4603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>
                      <a:alpha val="80000"/>
                    </a:schemeClr>
                  </a:solidFill>
                  <a:cs typeface="+mn-ea"/>
                  <a:sym typeface="+mn-lt"/>
                </a:rPr>
                <a:t>03</a:t>
              </a:r>
              <a:endParaRPr lang="zh-CN" altLang="en-US" sz="2000" dirty="0">
                <a:solidFill>
                  <a:schemeClr val="bg1">
                    <a:alpha val="80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8531225" y="3481070"/>
            <a:ext cx="1630045" cy="3376295"/>
          </a:xfrm>
          <a:prstGeom prst="rect">
            <a:avLst/>
          </a:prstGeom>
          <a:gradFill>
            <a:gsLst>
              <a:gs pos="0">
                <a:srgbClr val="446A8A">
                  <a:alpha val="90000"/>
                </a:srgbClr>
              </a:gs>
              <a:gs pos="100000">
                <a:srgbClr val="2E4962">
                  <a:alpha val="9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531086" y="5233694"/>
            <a:ext cx="145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氧化铝陶瓷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" name="arrow-pointing-left-circular-button_20407"/>
          <p:cNvSpPr>
            <a:spLocks noChangeAspect="1"/>
          </p:cNvSpPr>
          <p:nvPr/>
        </p:nvSpPr>
        <p:spPr bwMode="auto">
          <a:xfrm>
            <a:off x="8820523" y="4491154"/>
            <a:ext cx="631715" cy="630910"/>
          </a:xfrm>
          <a:custGeom>
            <a:avLst/>
            <a:gdLst>
              <a:gd name="T0" fmla="*/ 2307 w 4612"/>
              <a:gd name="T1" fmla="*/ 4614 h 4614"/>
              <a:gd name="T2" fmla="*/ 0 w 4612"/>
              <a:gd name="T3" fmla="*/ 2307 h 4614"/>
              <a:gd name="T4" fmla="*/ 2307 w 4612"/>
              <a:gd name="T5" fmla="*/ 0 h 4614"/>
              <a:gd name="T6" fmla="*/ 4612 w 4612"/>
              <a:gd name="T7" fmla="*/ 2227 h 4614"/>
              <a:gd name="T8" fmla="*/ 2031 w 4612"/>
              <a:gd name="T9" fmla="*/ 2222 h 4614"/>
              <a:gd name="T10" fmla="*/ 2479 w 4612"/>
              <a:gd name="T11" fmla="*/ 1775 h 4614"/>
              <a:gd name="T12" fmla="*/ 2367 w 4612"/>
              <a:gd name="T13" fmla="*/ 1662 h 4614"/>
              <a:gd name="T14" fmla="*/ 1727 w 4612"/>
              <a:gd name="T15" fmla="*/ 2302 h 4614"/>
              <a:gd name="T16" fmla="*/ 2378 w 4612"/>
              <a:gd name="T17" fmla="*/ 2952 h 4614"/>
              <a:gd name="T18" fmla="*/ 2490 w 4612"/>
              <a:gd name="T19" fmla="*/ 2840 h 4614"/>
              <a:gd name="T20" fmla="*/ 2032 w 4612"/>
              <a:gd name="T21" fmla="*/ 2381 h 4614"/>
              <a:gd name="T22" fmla="*/ 4612 w 4612"/>
              <a:gd name="T23" fmla="*/ 2387 h 4614"/>
              <a:gd name="T24" fmla="*/ 2307 w 4612"/>
              <a:gd name="T25" fmla="*/ 4614 h 4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612" h="4614">
                <a:moveTo>
                  <a:pt x="2307" y="4614"/>
                </a:moveTo>
                <a:cubicBezTo>
                  <a:pt x="1035" y="4614"/>
                  <a:pt x="0" y="3579"/>
                  <a:pt x="0" y="2307"/>
                </a:cubicBezTo>
                <a:cubicBezTo>
                  <a:pt x="0" y="1035"/>
                  <a:pt x="1035" y="0"/>
                  <a:pt x="2307" y="0"/>
                </a:cubicBezTo>
                <a:cubicBezTo>
                  <a:pt x="3553" y="0"/>
                  <a:pt x="4570" y="992"/>
                  <a:pt x="4612" y="2227"/>
                </a:cubicBezTo>
                <a:lnTo>
                  <a:pt x="2031" y="2222"/>
                </a:lnTo>
                <a:lnTo>
                  <a:pt x="2479" y="1775"/>
                </a:lnTo>
                <a:lnTo>
                  <a:pt x="2367" y="1662"/>
                </a:lnTo>
                <a:lnTo>
                  <a:pt x="1727" y="2302"/>
                </a:lnTo>
                <a:lnTo>
                  <a:pt x="2378" y="2952"/>
                </a:lnTo>
                <a:lnTo>
                  <a:pt x="2490" y="2840"/>
                </a:lnTo>
                <a:lnTo>
                  <a:pt x="2032" y="2381"/>
                </a:lnTo>
                <a:lnTo>
                  <a:pt x="4612" y="2387"/>
                </a:lnTo>
                <a:cubicBezTo>
                  <a:pt x="4570" y="3622"/>
                  <a:pt x="3553" y="4614"/>
                  <a:pt x="2307" y="46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8" name="平行四边形 7"/>
          <p:cNvSpPr/>
          <p:nvPr/>
        </p:nvSpPr>
        <p:spPr>
          <a:xfrm>
            <a:off x="3025445" y="1722594"/>
            <a:ext cx="667033" cy="618218"/>
          </a:xfrm>
          <a:prstGeom prst="parallelogram">
            <a:avLst>
              <a:gd name="adj" fmla="val 55859"/>
            </a:avLst>
          </a:prstGeom>
          <a:solidFill>
            <a:srgbClr val="6195C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400" dirty="0"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65619" y="1461190"/>
            <a:ext cx="2421171" cy="1090770"/>
            <a:chOff x="1591732" y="1533759"/>
            <a:chExt cx="2421171" cy="1090770"/>
          </a:xfrm>
        </p:grpSpPr>
        <p:sp>
          <p:nvSpPr>
            <p:cNvPr id="17" name="文本框 16"/>
            <p:cNvSpPr txBox="1"/>
            <p:nvPr/>
          </p:nvSpPr>
          <p:spPr>
            <a:xfrm>
              <a:off x="1594823" y="1533759"/>
              <a:ext cx="2418080" cy="76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4400" b="1" dirty="0">
                  <a:solidFill>
                    <a:schemeClr val="tx2"/>
                  </a:solidFill>
                  <a:cs typeface="+mn-ea"/>
                  <a:sym typeface="+mn-lt"/>
                </a:rPr>
                <a:t>经营产品</a:t>
              </a:r>
              <a:endParaRPr lang="zh-CN" altLang="en-US" sz="4400" b="1" dirty="0">
                <a:solidFill>
                  <a:schemeClr val="tx2"/>
                </a:solidFill>
                <a:cs typeface="+mn-ea"/>
                <a:sym typeface="+mn-lt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591732" y="2285975"/>
              <a:ext cx="11742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1600" dirty="0">
                  <a:solidFill>
                    <a:srgbClr val="426685"/>
                  </a:solidFill>
                  <a:cs typeface="+mn-ea"/>
                  <a:sym typeface="+mn-lt"/>
                </a:rPr>
                <a:t>Production</a:t>
              </a:r>
              <a:endParaRPr lang="zh-CN" altLang="en-US" sz="1600" dirty="0">
                <a:solidFill>
                  <a:srgbClr val="42668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726316" y="2618584"/>
            <a:ext cx="1052435" cy="75704"/>
          </a:xfrm>
          <a:prstGeom prst="rect">
            <a:avLst/>
          </a:prstGeom>
          <a:solidFill>
            <a:srgbClr val="619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9" name="图片 8" descr="9be14b5e6d02f851313c0f1e4f3921d"/>
          <p:cNvPicPr>
            <a:picLocks noChangeAspect="1"/>
          </p:cNvPicPr>
          <p:nvPr/>
        </p:nvPicPr>
        <p:blipFill>
          <a:blip r:embed="rId2"/>
          <a:srcRect t="17102" b="4139"/>
          <a:stretch>
            <a:fillRect/>
          </a:stretch>
        </p:blipFill>
        <p:spPr>
          <a:xfrm>
            <a:off x="5218430" y="94615"/>
            <a:ext cx="3132455" cy="3194050"/>
          </a:xfrm>
          <a:prstGeom prst="rect">
            <a:avLst/>
          </a:prstGeom>
        </p:spPr>
      </p:pic>
      <p:pic>
        <p:nvPicPr>
          <p:cNvPr id="18" name="图片 17" descr="5fd0bdfa192073d8a5c5379d0a0755e"/>
          <p:cNvPicPr>
            <a:picLocks noChangeAspect="1"/>
          </p:cNvPicPr>
          <p:nvPr/>
        </p:nvPicPr>
        <p:blipFill>
          <a:blip r:embed="rId3"/>
          <a:srcRect l="9614" t="7731" r="17623"/>
          <a:stretch>
            <a:fillRect/>
          </a:stretch>
        </p:blipFill>
        <p:spPr>
          <a:xfrm flipH="1">
            <a:off x="10208260" y="3480435"/>
            <a:ext cx="1884680" cy="3385820"/>
          </a:xfrm>
          <a:prstGeom prst="rect">
            <a:avLst/>
          </a:prstGeom>
        </p:spPr>
      </p:pic>
      <p:pic>
        <p:nvPicPr>
          <p:cNvPr id="2" name="图片 1" descr="337a0a9075c30c7cc3aefaef7abe6c7"/>
          <p:cNvPicPr>
            <a:picLocks noChangeAspect="1"/>
          </p:cNvPicPr>
          <p:nvPr/>
        </p:nvPicPr>
        <p:blipFill>
          <a:blip r:embed="rId4"/>
          <a:srcRect l="25771" t="2435" r="3944" b="3926"/>
          <a:stretch>
            <a:fillRect/>
          </a:stretch>
        </p:blipFill>
        <p:spPr>
          <a:xfrm>
            <a:off x="5218430" y="3480435"/>
            <a:ext cx="3377565" cy="3376295"/>
          </a:xfrm>
          <a:prstGeom prst="rect">
            <a:avLst/>
          </a:prstGeom>
        </p:spPr>
      </p:pic>
      <p:pic>
        <p:nvPicPr>
          <p:cNvPr id="3" name="图片 2" descr="527a0728864f1b43cd475981e6403b4"/>
          <p:cNvPicPr>
            <a:picLocks noChangeAspect="1"/>
          </p:cNvPicPr>
          <p:nvPr/>
        </p:nvPicPr>
        <p:blipFill>
          <a:blip r:embed="rId5"/>
          <a:srcRect l="19667" t="1324" r="12042" b="2704"/>
          <a:stretch>
            <a:fillRect/>
          </a:stretch>
        </p:blipFill>
        <p:spPr>
          <a:xfrm>
            <a:off x="8881745" y="93980"/>
            <a:ext cx="3211195" cy="319468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DE1098D84A83C23AFE58DFAFC4101D40"/>
          <p:cNvPicPr>
            <a:picLocks noChangeAspect="1"/>
          </p:cNvPicPr>
          <p:nvPr/>
        </p:nvPicPr>
        <p:blipFill>
          <a:blip r:embed="rId1"/>
          <a:srcRect l="14225" r="25855"/>
          <a:stretch>
            <a:fillRect/>
          </a:stretch>
        </p:blipFill>
        <p:spPr>
          <a:xfrm>
            <a:off x="8231505" y="3524885"/>
            <a:ext cx="1996440" cy="33324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76084" y="2884170"/>
            <a:ext cx="4953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sz="4000" b="1" dirty="0">
                <a:solidFill>
                  <a:schemeClr val="tx2"/>
                </a:solidFill>
                <a:cs typeface="+mn-ea"/>
                <a:sym typeface="+mn-lt"/>
              </a:rPr>
              <a:t>氧化铝陶瓷管</a:t>
            </a:r>
            <a:endParaRPr sz="4000" b="1" dirty="0">
              <a:solidFill>
                <a:schemeClr val="tx2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sz="2400" b="1" dirty="0">
                <a:solidFill>
                  <a:schemeClr val="tx2"/>
                </a:solidFill>
                <a:cs typeface="+mn-ea"/>
                <a:sym typeface="+mn-lt"/>
              </a:rPr>
              <a:t>绝缘耐火陶瓷 激光焊喷嘴陶瓷</a:t>
            </a:r>
            <a:endParaRPr sz="2400" b="1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grpSp>
        <p:nvGrpSpPr>
          <p:cNvPr id="11" name="组合 10"/>
          <p:cNvGrpSpPr/>
          <p:nvPr/>
        </p:nvGrpSpPr>
        <p:grpSpPr>
          <a:xfrm flipH="1">
            <a:off x="-10160" y="0"/>
            <a:ext cx="789940" cy="782320"/>
            <a:chOff x="11409680" y="0"/>
            <a:chExt cx="789940" cy="782320"/>
          </a:xfrm>
        </p:grpSpPr>
        <p:sp>
          <p:nvSpPr>
            <p:cNvPr id="12" name="直角三角形 11"/>
            <p:cNvSpPr/>
            <p:nvPr/>
          </p:nvSpPr>
          <p:spPr>
            <a:xfrm rot="10800000">
              <a:off x="11409680" y="0"/>
              <a:ext cx="782320" cy="782320"/>
            </a:xfrm>
            <a:prstGeom prst="rtTriangle">
              <a:avLst/>
            </a:prstGeom>
            <a:solidFill>
              <a:srgbClr val="619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 rot="10800000" flipV="1">
              <a:off x="11739238" y="22860"/>
              <a:ext cx="4603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>
                      <a:alpha val="80000"/>
                    </a:schemeClr>
                  </a:solidFill>
                  <a:cs typeface="+mn-ea"/>
                  <a:sym typeface="+mn-lt"/>
                </a:rPr>
                <a:t>03</a:t>
              </a:r>
              <a:endParaRPr lang="zh-CN" altLang="en-US" sz="2000" dirty="0">
                <a:solidFill>
                  <a:schemeClr val="bg1">
                    <a:alpha val="80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平行四边形 14"/>
          <p:cNvSpPr/>
          <p:nvPr/>
        </p:nvSpPr>
        <p:spPr>
          <a:xfrm>
            <a:off x="3025445" y="1722594"/>
            <a:ext cx="667033" cy="618218"/>
          </a:xfrm>
          <a:prstGeom prst="parallelogram">
            <a:avLst>
              <a:gd name="adj" fmla="val 55859"/>
            </a:avLst>
          </a:prstGeom>
          <a:solidFill>
            <a:srgbClr val="6195C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dirty="0"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65619" y="1461190"/>
            <a:ext cx="2421171" cy="1090770"/>
            <a:chOff x="1591732" y="1533759"/>
            <a:chExt cx="2421171" cy="1090770"/>
          </a:xfrm>
        </p:grpSpPr>
        <p:sp>
          <p:nvSpPr>
            <p:cNvPr id="19" name="文本框 18"/>
            <p:cNvSpPr txBox="1"/>
            <p:nvPr/>
          </p:nvSpPr>
          <p:spPr>
            <a:xfrm>
              <a:off x="1594823" y="1533759"/>
              <a:ext cx="2418080" cy="76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400" b="1" dirty="0">
                  <a:solidFill>
                    <a:schemeClr val="tx2"/>
                  </a:solidFill>
                  <a:cs typeface="+mn-ea"/>
                  <a:sym typeface="+mn-lt"/>
                </a:rPr>
                <a:t>经营产品</a:t>
              </a:r>
              <a:endParaRPr lang="zh-CN" altLang="en-US" sz="4400" b="1" dirty="0">
                <a:solidFill>
                  <a:schemeClr val="tx2"/>
                </a:solidFill>
                <a:cs typeface="+mn-ea"/>
                <a:sym typeface="+mn-lt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591732" y="2285975"/>
              <a:ext cx="11742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rgbClr val="426685"/>
                  </a:solidFill>
                  <a:cs typeface="+mn-ea"/>
                  <a:sym typeface="+mn-lt"/>
                </a:rPr>
                <a:t>Production</a:t>
              </a:r>
              <a:endParaRPr lang="zh-CN" altLang="en-US" sz="1600" dirty="0">
                <a:solidFill>
                  <a:srgbClr val="42668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726316" y="2618584"/>
            <a:ext cx="1052435" cy="75704"/>
          </a:xfrm>
          <a:prstGeom prst="rect">
            <a:avLst/>
          </a:prstGeom>
          <a:solidFill>
            <a:srgbClr val="619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8241656" y="3524884"/>
            <a:ext cx="1976134" cy="3376382"/>
            <a:chOff x="6325" y="5285"/>
            <a:chExt cx="3112" cy="5317"/>
          </a:xfrm>
        </p:grpSpPr>
        <p:sp>
          <p:nvSpPr>
            <p:cNvPr id="24" name="矩形 23"/>
            <p:cNvSpPr/>
            <p:nvPr/>
          </p:nvSpPr>
          <p:spPr>
            <a:xfrm>
              <a:off x="6325" y="5285"/>
              <a:ext cx="3112" cy="5317"/>
            </a:xfrm>
            <a:prstGeom prst="rect">
              <a:avLst/>
            </a:prstGeom>
            <a:gradFill>
              <a:gsLst>
                <a:gs pos="0">
                  <a:srgbClr val="446A8A">
                    <a:alpha val="90000"/>
                  </a:srgbClr>
                </a:gs>
                <a:gs pos="100000">
                  <a:srgbClr val="2E4962">
                    <a:alpha val="90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6537" y="8115"/>
              <a:ext cx="2688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000" dirty="0">
                  <a:solidFill>
                    <a:schemeClr val="bg1"/>
                  </a:solidFill>
                  <a:cs typeface="+mn-ea"/>
                  <a:sym typeface="+mn-lt"/>
                </a:rPr>
                <a:t>氧化铝陶瓷管</a:t>
              </a:r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6" name="arrow-pointing-left-circular-button_20407"/>
            <p:cNvSpPr>
              <a:spLocks noChangeAspect="1"/>
            </p:cNvSpPr>
            <p:nvPr/>
          </p:nvSpPr>
          <p:spPr bwMode="auto">
            <a:xfrm>
              <a:off x="7326" y="6876"/>
              <a:ext cx="995" cy="994"/>
            </a:xfrm>
            <a:custGeom>
              <a:avLst/>
              <a:gdLst>
                <a:gd name="T0" fmla="*/ 2307 w 4612"/>
                <a:gd name="T1" fmla="*/ 4614 h 4614"/>
                <a:gd name="T2" fmla="*/ 0 w 4612"/>
                <a:gd name="T3" fmla="*/ 2307 h 4614"/>
                <a:gd name="T4" fmla="*/ 2307 w 4612"/>
                <a:gd name="T5" fmla="*/ 0 h 4614"/>
                <a:gd name="T6" fmla="*/ 4612 w 4612"/>
                <a:gd name="T7" fmla="*/ 2227 h 4614"/>
                <a:gd name="T8" fmla="*/ 2031 w 4612"/>
                <a:gd name="T9" fmla="*/ 2222 h 4614"/>
                <a:gd name="T10" fmla="*/ 2479 w 4612"/>
                <a:gd name="T11" fmla="*/ 1775 h 4614"/>
                <a:gd name="T12" fmla="*/ 2367 w 4612"/>
                <a:gd name="T13" fmla="*/ 1662 h 4614"/>
                <a:gd name="T14" fmla="*/ 1727 w 4612"/>
                <a:gd name="T15" fmla="*/ 2302 h 4614"/>
                <a:gd name="T16" fmla="*/ 2378 w 4612"/>
                <a:gd name="T17" fmla="*/ 2952 h 4614"/>
                <a:gd name="T18" fmla="*/ 2490 w 4612"/>
                <a:gd name="T19" fmla="*/ 2840 h 4614"/>
                <a:gd name="T20" fmla="*/ 2032 w 4612"/>
                <a:gd name="T21" fmla="*/ 2381 h 4614"/>
                <a:gd name="T22" fmla="*/ 4612 w 4612"/>
                <a:gd name="T23" fmla="*/ 2387 h 4614"/>
                <a:gd name="T24" fmla="*/ 2307 w 4612"/>
                <a:gd name="T25" fmla="*/ 4614 h 4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12" h="4614">
                  <a:moveTo>
                    <a:pt x="2307" y="4614"/>
                  </a:moveTo>
                  <a:cubicBezTo>
                    <a:pt x="1035" y="4614"/>
                    <a:pt x="0" y="3579"/>
                    <a:pt x="0" y="2307"/>
                  </a:cubicBezTo>
                  <a:cubicBezTo>
                    <a:pt x="0" y="1035"/>
                    <a:pt x="1035" y="0"/>
                    <a:pt x="2307" y="0"/>
                  </a:cubicBezTo>
                  <a:cubicBezTo>
                    <a:pt x="3553" y="0"/>
                    <a:pt x="4570" y="992"/>
                    <a:pt x="4612" y="2227"/>
                  </a:cubicBezTo>
                  <a:lnTo>
                    <a:pt x="2031" y="2222"/>
                  </a:lnTo>
                  <a:lnTo>
                    <a:pt x="2479" y="1775"/>
                  </a:lnTo>
                  <a:lnTo>
                    <a:pt x="2367" y="1662"/>
                  </a:lnTo>
                  <a:lnTo>
                    <a:pt x="1727" y="2302"/>
                  </a:lnTo>
                  <a:lnTo>
                    <a:pt x="2378" y="2952"/>
                  </a:lnTo>
                  <a:lnTo>
                    <a:pt x="2490" y="2840"/>
                  </a:lnTo>
                  <a:lnTo>
                    <a:pt x="2032" y="2381"/>
                  </a:lnTo>
                  <a:lnTo>
                    <a:pt x="4612" y="2387"/>
                  </a:lnTo>
                  <a:cubicBezTo>
                    <a:pt x="4570" y="3622"/>
                    <a:pt x="3553" y="4614"/>
                    <a:pt x="2307" y="46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9" name="图片 8" descr="45C951C91C7B1675CABF72F0468A2B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1295" y="3524250"/>
            <a:ext cx="1830070" cy="3333115"/>
          </a:xfrm>
          <a:prstGeom prst="rect">
            <a:avLst/>
          </a:prstGeom>
        </p:spPr>
      </p:pic>
      <p:pic>
        <p:nvPicPr>
          <p:cNvPr id="17" name="图片 16" descr="213A37D15717541D44F2CBD05A85CDE3"/>
          <p:cNvPicPr>
            <a:picLocks noChangeAspect="1"/>
          </p:cNvPicPr>
          <p:nvPr/>
        </p:nvPicPr>
        <p:blipFill>
          <a:blip r:embed="rId3"/>
          <a:srcRect t="40314" b="44355"/>
          <a:stretch>
            <a:fillRect/>
          </a:stretch>
        </p:blipFill>
        <p:spPr>
          <a:xfrm>
            <a:off x="194945" y="4723130"/>
            <a:ext cx="5715000" cy="1158875"/>
          </a:xfrm>
          <a:prstGeom prst="rect">
            <a:avLst/>
          </a:prstGeom>
        </p:spPr>
      </p:pic>
      <p:pic>
        <p:nvPicPr>
          <p:cNvPr id="3" name="图片 2" descr="FD63BCE3D0285501AB3D765AAF749AA6"/>
          <p:cNvPicPr>
            <a:picLocks noChangeAspect="1"/>
          </p:cNvPicPr>
          <p:nvPr/>
        </p:nvPicPr>
        <p:blipFill>
          <a:blip r:embed="rId4"/>
          <a:srcRect b="15989"/>
          <a:stretch>
            <a:fillRect/>
          </a:stretch>
        </p:blipFill>
        <p:spPr>
          <a:xfrm>
            <a:off x="6080760" y="22860"/>
            <a:ext cx="6096635" cy="3406775"/>
          </a:xfrm>
          <a:prstGeom prst="rect">
            <a:avLst/>
          </a:prstGeom>
        </p:spPr>
      </p:pic>
      <p:pic>
        <p:nvPicPr>
          <p:cNvPr id="4" name="图片 3" descr="6ec0eac8ab024d638c145459cf5718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4885" y="3524250"/>
            <a:ext cx="1998980" cy="33337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16394" y="2950845"/>
            <a:ext cx="486791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4000" b="1" dirty="0">
                <a:solidFill>
                  <a:schemeClr val="tx2"/>
                </a:solidFill>
                <a:cs typeface="+mn-ea"/>
                <a:sym typeface="+mn-lt"/>
              </a:rPr>
              <a:t>陶瓷转台</a:t>
            </a:r>
            <a:r>
              <a:rPr lang="en-US" altLang="zh-CN" sz="4000" b="1" dirty="0">
                <a:solidFill>
                  <a:schemeClr val="tx2"/>
                </a:solidFill>
                <a:cs typeface="+mn-ea"/>
                <a:sym typeface="+mn-lt"/>
              </a:rPr>
              <a:t> </a:t>
            </a:r>
            <a:r>
              <a:rPr lang="zh-CN" altLang="en-US" sz="4000" b="1" dirty="0">
                <a:solidFill>
                  <a:schemeClr val="tx2"/>
                </a:solidFill>
                <a:cs typeface="+mn-ea"/>
                <a:sym typeface="+mn-lt"/>
              </a:rPr>
              <a:t>陶瓷吸盘</a:t>
            </a:r>
            <a:endParaRPr sz="4000" b="1" dirty="0">
              <a:solidFill>
                <a:schemeClr val="tx2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sz="2400" b="1" dirty="0">
                <a:solidFill>
                  <a:schemeClr val="tx2"/>
                </a:solidFill>
                <a:cs typeface="+mn-ea"/>
                <a:sym typeface="+mn-lt"/>
              </a:rPr>
              <a:t>广泛</a:t>
            </a:r>
            <a:r>
              <a:rPr lang="zh-CN" sz="2400" b="1" dirty="0">
                <a:solidFill>
                  <a:schemeClr val="tx2"/>
                </a:solidFill>
                <a:cs typeface="+mn-ea"/>
                <a:sym typeface="+mn-lt"/>
              </a:rPr>
              <a:t>应用于半导体</a:t>
            </a:r>
            <a:r>
              <a:rPr lang="zh-CN" sz="2400" b="1" dirty="0">
                <a:solidFill>
                  <a:schemeClr val="tx2"/>
                </a:solidFill>
                <a:cs typeface="+mn-ea"/>
                <a:sym typeface="+mn-lt"/>
              </a:rPr>
              <a:t>设备，光伏设备</a:t>
            </a:r>
            <a:endParaRPr sz="2400" b="1" dirty="0">
              <a:solidFill>
                <a:schemeClr val="tx2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sz="2400" b="1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grpSp>
        <p:nvGrpSpPr>
          <p:cNvPr id="11" name="组合 10"/>
          <p:cNvGrpSpPr/>
          <p:nvPr/>
        </p:nvGrpSpPr>
        <p:grpSpPr>
          <a:xfrm flipH="1">
            <a:off x="-10160" y="0"/>
            <a:ext cx="789940" cy="782320"/>
            <a:chOff x="11409680" y="0"/>
            <a:chExt cx="789940" cy="782320"/>
          </a:xfrm>
        </p:grpSpPr>
        <p:sp>
          <p:nvSpPr>
            <p:cNvPr id="12" name="直角三角形 11"/>
            <p:cNvSpPr/>
            <p:nvPr/>
          </p:nvSpPr>
          <p:spPr>
            <a:xfrm rot="10800000">
              <a:off x="11409680" y="0"/>
              <a:ext cx="782320" cy="782320"/>
            </a:xfrm>
            <a:prstGeom prst="rtTriangle">
              <a:avLst/>
            </a:prstGeom>
            <a:solidFill>
              <a:srgbClr val="619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 rot="10800000" flipV="1">
              <a:off x="11739238" y="22860"/>
              <a:ext cx="4603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>
                      <a:alpha val="80000"/>
                    </a:schemeClr>
                  </a:solidFill>
                  <a:cs typeface="+mn-ea"/>
                  <a:sym typeface="+mn-lt"/>
                </a:rPr>
                <a:t>03</a:t>
              </a:r>
              <a:endParaRPr lang="zh-CN" altLang="en-US" sz="2000" dirty="0">
                <a:solidFill>
                  <a:schemeClr val="bg1">
                    <a:alpha val="80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平行四边形 14"/>
          <p:cNvSpPr/>
          <p:nvPr/>
        </p:nvSpPr>
        <p:spPr>
          <a:xfrm>
            <a:off x="3025445" y="1722594"/>
            <a:ext cx="667033" cy="618218"/>
          </a:xfrm>
          <a:prstGeom prst="parallelogram">
            <a:avLst>
              <a:gd name="adj" fmla="val 55859"/>
            </a:avLst>
          </a:prstGeom>
          <a:solidFill>
            <a:srgbClr val="6195C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dirty="0"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513219" y="1394515"/>
            <a:ext cx="2421171" cy="1090770"/>
            <a:chOff x="1591732" y="1533759"/>
            <a:chExt cx="2421171" cy="1090770"/>
          </a:xfrm>
        </p:grpSpPr>
        <p:sp>
          <p:nvSpPr>
            <p:cNvPr id="19" name="文本框 18"/>
            <p:cNvSpPr txBox="1"/>
            <p:nvPr/>
          </p:nvSpPr>
          <p:spPr>
            <a:xfrm>
              <a:off x="1594823" y="1533759"/>
              <a:ext cx="2418080" cy="76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400" b="1" dirty="0">
                  <a:solidFill>
                    <a:schemeClr val="tx2"/>
                  </a:solidFill>
                  <a:cs typeface="+mn-ea"/>
                  <a:sym typeface="+mn-lt"/>
                </a:rPr>
                <a:t>经营产品</a:t>
              </a:r>
              <a:endParaRPr lang="zh-CN" altLang="en-US" sz="4400" b="1" dirty="0">
                <a:solidFill>
                  <a:schemeClr val="tx2"/>
                </a:solidFill>
                <a:cs typeface="+mn-ea"/>
                <a:sym typeface="+mn-lt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591732" y="2285975"/>
              <a:ext cx="11742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rgbClr val="426685"/>
                  </a:solidFill>
                  <a:cs typeface="+mn-ea"/>
                  <a:sym typeface="+mn-lt"/>
                </a:rPr>
                <a:t>Production</a:t>
              </a:r>
              <a:endParaRPr lang="zh-CN" altLang="en-US" sz="1600" dirty="0">
                <a:solidFill>
                  <a:srgbClr val="42668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634876" y="2577309"/>
            <a:ext cx="1052435" cy="75704"/>
          </a:xfrm>
          <a:prstGeom prst="rect">
            <a:avLst/>
          </a:prstGeom>
          <a:solidFill>
            <a:srgbClr val="619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885180" y="2950845"/>
            <a:ext cx="4124960" cy="763270"/>
            <a:chOff x="-4599" y="5260"/>
            <a:chExt cx="5039" cy="1202"/>
          </a:xfrm>
        </p:grpSpPr>
        <p:sp>
          <p:nvSpPr>
            <p:cNvPr id="24" name="矩形 23"/>
            <p:cNvSpPr/>
            <p:nvPr/>
          </p:nvSpPr>
          <p:spPr>
            <a:xfrm>
              <a:off x="-4599" y="5260"/>
              <a:ext cx="5039" cy="1202"/>
            </a:xfrm>
            <a:prstGeom prst="rect">
              <a:avLst/>
            </a:prstGeom>
            <a:gradFill>
              <a:gsLst>
                <a:gs pos="0">
                  <a:srgbClr val="446A8A">
                    <a:alpha val="90000"/>
                  </a:srgbClr>
                </a:gs>
                <a:gs pos="100000">
                  <a:srgbClr val="2E4962">
                    <a:alpha val="90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-3280" y="5546"/>
              <a:ext cx="3123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000" dirty="0">
                  <a:solidFill>
                    <a:schemeClr val="bg1"/>
                  </a:solidFill>
                  <a:cs typeface="+mn-ea"/>
                  <a:sym typeface="+mn-lt"/>
                </a:rPr>
                <a:t>微孔陶瓷真空吸</a:t>
              </a:r>
              <a:r>
                <a:rPr lang="zh-CN" altLang="en-US" sz="2000" dirty="0">
                  <a:solidFill>
                    <a:schemeClr val="bg1"/>
                  </a:solidFill>
                  <a:cs typeface="+mn-ea"/>
                  <a:sym typeface="+mn-lt"/>
                </a:rPr>
                <a:t>盘</a:t>
              </a:r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6" name="arrow-pointing-left-circular-button_20407"/>
            <p:cNvSpPr>
              <a:spLocks noChangeAspect="1"/>
            </p:cNvSpPr>
            <p:nvPr/>
          </p:nvSpPr>
          <p:spPr bwMode="auto">
            <a:xfrm>
              <a:off x="-4457" y="5364"/>
              <a:ext cx="995" cy="994"/>
            </a:xfrm>
            <a:custGeom>
              <a:avLst/>
              <a:gdLst>
                <a:gd name="T0" fmla="*/ 2307 w 4612"/>
                <a:gd name="T1" fmla="*/ 4614 h 4614"/>
                <a:gd name="T2" fmla="*/ 0 w 4612"/>
                <a:gd name="T3" fmla="*/ 2307 h 4614"/>
                <a:gd name="T4" fmla="*/ 2307 w 4612"/>
                <a:gd name="T5" fmla="*/ 0 h 4614"/>
                <a:gd name="T6" fmla="*/ 4612 w 4612"/>
                <a:gd name="T7" fmla="*/ 2227 h 4614"/>
                <a:gd name="T8" fmla="*/ 2031 w 4612"/>
                <a:gd name="T9" fmla="*/ 2222 h 4614"/>
                <a:gd name="T10" fmla="*/ 2479 w 4612"/>
                <a:gd name="T11" fmla="*/ 1775 h 4614"/>
                <a:gd name="T12" fmla="*/ 2367 w 4612"/>
                <a:gd name="T13" fmla="*/ 1662 h 4614"/>
                <a:gd name="T14" fmla="*/ 1727 w 4612"/>
                <a:gd name="T15" fmla="*/ 2302 h 4614"/>
                <a:gd name="T16" fmla="*/ 2378 w 4612"/>
                <a:gd name="T17" fmla="*/ 2952 h 4614"/>
                <a:gd name="T18" fmla="*/ 2490 w 4612"/>
                <a:gd name="T19" fmla="*/ 2840 h 4614"/>
                <a:gd name="T20" fmla="*/ 2032 w 4612"/>
                <a:gd name="T21" fmla="*/ 2381 h 4614"/>
                <a:gd name="T22" fmla="*/ 4612 w 4612"/>
                <a:gd name="T23" fmla="*/ 2387 h 4614"/>
                <a:gd name="T24" fmla="*/ 2307 w 4612"/>
                <a:gd name="T25" fmla="*/ 4614 h 4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12" h="4614">
                  <a:moveTo>
                    <a:pt x="2307" y="4614"/>
                  </a:moveTo>
                  <a:cubicBezTo>
                    <a:pt x="1035" y="4614"/>
                    <a:pt x="0" y="3579"/>
                    <a:pt x="0" y="2307"/>
                  </a:cubicBezTo>
                  <a:cubicBezTo>
                    <a:pt x="0" y="1035"/>
                    <a:pt x="1035" y="0"/>
                    <a:pt x="2307" y="0"/>
                  </a:cubicBezTo>
                  <a:cubicBezTo>
                    <a:pt x="3553" y="0"/>
                    <a:pt x="4570" y="992"/>
                    <a:pt x="4612" y="2227"/>
                  </a:cubicBezTo>
                  <a:lnTo>
                    <a:pt x="2031" y="2222"/>
                  </a:lnTo>
                  <a:lnTo>
                    <a:pt x="2479" y="1775"/>
                  </a:lnTo>
                  <a:lnTo>
                    <a:pt x="2367" y="1662"/>
                  </a:lnTo>
                  <a:lnTo>
                    <a:pt x="1727" y="2302"/>
                  </a:lnTo>
                  <a:lnTo>
                    <a:pt x="2378" y="2952"/>
                  </a:lnTo>
                  <a:lnTo>
                    <a:pt x="2490" y="2840"/>
                  </a:lnTo>
                  <a:lnTo>
                    <a:pt x="2032" y="2381"/>
                  </a:lnTo>
                  <a:lnTo>
                    <a:pt x="4612" y="2387"/>
                  </a:lnTo>
                  <a:cubicBezTo>
                    <a:pt x="4570" y="3622"/>
                    <a:pt x="3553" y="4614"/>
                    <a:pt x="2307" y="46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3" name="图片 2" descr="微信图片_20230413100742"/>
          <p:cNvPicPr>
            <a:picLocks noChangeAspect="1"/>
          </p:cNvPicPr>
          <p:nvPr/>
        </p:nvPicPr>
        <p:blipFill>
          <a:blip r:embed="rId1"/>
          <a:srcRect t="16681" r="4828" b="13496"/>
          <a:stretch>
            <a:fillRect/>
          </a:stretch>
        </p:blipFill>
        <p:spPr>
          <a:xfrm>
            <a:off x="5885180" y="182880"/>
            <a:ext cx="2748915" cy="2689225"/>
          </a:xfrm>
          <a:prstGeom prst="rect">
            <a:avLst/>
          </a:prstGeom>
        </p:spPr>
      </p:pic>
      <p:pic>
        <p:nvPicPr>
          <p:cNvPr id="4" name="图片 3" descr="e"/>
          <p:cNvPicPr>
            <a:picLocks noChangeAspect="1"/>
          </p:cNvPicPr>
          <p:nvPr/>
        </p:nvPicPr>
        <p:blipFill>
          <a:blip r:embed="rId2"/>
          <a:srcRect t="15130" r="3575" b="10843"/>
          <a:stretch>
            <a:fillRect/>
          </a:stretch>
        </p:blipFill>
        <p:spPr>
          <a:xfrm>
            <a:off x="9119235" y="3792220"/>
            <a:ext cx="2869565" cy="2937510"/>
          </a:xfrm>
          <a:prstGeom prst="rect">
            <a:avLst/>
          </a:prstGeom>
        </p:spPr>
      </p:pic>
      <p:pic>
        <p:nvPicPr>
          <p:cNvPr id="6" name="图片 5" descr="4a204acba00d028850f3f05d45c890c"/>
          <p:cNvPicPr>
            <a:picLocks noChangeAspect="1"/>
          </p:cNvPicPr>
          <p:nvPr/>
        </p:nvPicPr>
        <p:blipFill>
          <a:blip r:embed="rId3"/>
          <a:srcRect l="427" t="18178" r="4318" b="19561"/>
          <a:stretch>
            <a:fillRect/>
          </a:stretch>
        </p:blipFill>
        <p:spPr>
          <a:xfrm>
            <a:off x="8992235" y="207645"/>
            <a:ext cx="3053715" cy="2661920"/>
          </a:xfrm>
          <a:prstGeom prst="rect">
            <a:avLst/>
          </a:prstGeom>
        </p:spPr>
      </p:pic>
      <p:pic>
        <p:nvPicPr>
          <p:cNvPr id="2" name="图片 1" descr="868890bf69f6ef0a2ff566f2fc005eb"/>
          <p:cNvPicPr>
            <a:picLocks noChangeAspect="1"/>
          </p:cNvPicPr>
          <p:nvPr/>
        </p:nvPicPr>
        <p:blipFill>
          <a:blip r:embed="rId4"/>
          <a:srcRect l="29444" t="5426" r="4403" b="10491"/>
          <a:stretch>
            <a:fillRect/>
          </a:stretch>
        </p:blipFill>
        <p:spPr>
          <a:xfrm>
            <a:off x="5845810" y="3728085"/>
            <a:ext cx="3146425" cy="30003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83399" y="2577465"/>
            <a:ext cx="486791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sz="4000" b="1" dirty="0">
                <a:solidFill>
                  <a:schemeClr val="tx2"/>
                </a:solidFill>
                <a:cs typeface="+mn-ea"/>
                <a:sym typeface="+mn-lt"/>
              </a:rPr>
              <a:t>精密加工</a:t>
            </a:r>
            <a:endParaRPr sz="4000" b="1" dirty="0">
              <a:solidFill>
                <a:schemeClr val="tx2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sz="2400" b="1" dirty="0">
                <a:solidFill>
                  <a:schemeClr val="tx2"/>
                </a:solidFill>
                <a:cs typeface="+mn-ea"/>
                <a:sym typeface="+mn-lt"/>
              </a:rPr>
              <a:t>精密加工陶瓷片 陶瓷件 电子工业陶瓷  打磨抛光陶瓷等</a:t>
            </a:r>
            <a:endParaRPr sz="2400" b="1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grpSp>
        <p:nvGrpSpPr>
          <p:cNvPr id="11" name="组合 10"/>
          <p:cNvGrpSpPr/>
          <p:nvPr/>
        </p:nvGrpSpPr>
        <p:grpSpPr>
          <a:xfrm flipH="1">
            <a:off x="-10160" y="0"/>
            <a:ext cx="789940" cy="782320"/>
            <a:chOff x="11409680" y="0"/>
            <a:chExt cx="789940" cy="782320"/>
          </a:xfrm>
        </p:grpSpPr>
        <p:sp>
          <p:nvSpPr>
            <p:cNvPr id="12" name="直角三角形 11"/>
            <p:cNvSpPr/>
            <p:nvPr/>
          </p:nvSpPr>
          <p:spPr>
            <a:xfrm rot="10800000">
              <a:off x="11409680" y="0"/>
              <a:ext cx="782320" cy="782320"/>
            </a:xfrm>
            <a:prstGeom prst="rtTriangle">
              <a:avLst/>
            </a:prstGeom>
            <a:solidFill>
              <a:srgbClr val="619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 rot="10800000" flipV="1">
              <a:off x="11739238" y="22860"/>
              <a:ext cx="4603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>
                      <a:alpha val="80000"/>
                    </a:schemeClr>
                  </a:solidFill>
                  <a:cs typeface="+mn-ea"/>
                  <a:sym typeface="+mn-lt"/>
                </a:rPr>
                <a:t>03</a:t>
              </a:r>
              <a:endParaRPr lang="zh-CN" altLang="en-US" sz="2000" dirty="0">
                <a:solidFill>
                  <a:schemeClr val="bg1">
                    <a:alpha val="80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平行四边形 14"/>
          <p:cNvSpPr/>
          <p:nvPr/>
        </p:nvSpPr>
        <p:spPr>
          <a:xfrm>
            <a:off x="3025445" y="1722594"/>
            <a:ext cx="667033" cy="618218"/>
          </a:xfrm>
          <a:prstGeom prst="parallelogram">
            <a:avLst>
              <a:gd name="adj" fmla="val 55859"/>
            </a:avLst>
          </a:prstGeom>
          <a:solidFill>
            <a:srgbClr val="6195C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dirty="0"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83399" y="1486590"/>
            <a:ext cx="2421171" cy="1090770"/>
            <a:chOff x="1591732" y="1533759"/>
            <a:chExt cx="2421171" cy="1090770"/>
          </a:xfrm>
        </p:grpSpPr>
        <p:sp>
          <p:nvSpPr>
            <p:cNvPr id="19" name="文本框 18"/>
            <p:cNvSpPr txBox="1"/>
            <p:nvPr/>
          </p:nvSpPr>
          <p:spPr>
            <a:xfrm>
              <a:off x="1594823" y="1533759"/>
              <a:ext cx="2418080" cy="76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400" b="1" dirty="0">
                  <a:solidFill>
                    <a:schemeClr val="tx2"/>
                  </a:solidFill>
                  <a:cs typeface="+mn-ea"/>
                  <a:sym typeface="+mn-lt"/>
                </a:rPr>
                <a:t>经营产品</a:t>
              </a:r>
              <a:endParaRPr lang="zh-CN" altLang="en-US" sz="4400" b="1" dirty="0">
                <a:solidFill>
                  <a:schemeClr val="tx2"/>
                </a:solidFill>
                <a:cs typeface="+mn-ea"/>
                <a:sym typeface="+mn-lt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591732" y="2285975"/>
              <a:ext cx="11742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rgbClr val="426685"/>
                  </a:solidFill>
                  <a:cs typeface="+mn-ea"/>
                  <a:sym typeface="+mn-lt"/>
                </a:rPr>
                <a:t>Production</a:t>
              </a:r>
              <a:endParaRPr lang="zh-CN" altLang="en-US" sz="1600" dirty="0">
                <a:solidFill>
                  <a:srgbClr val="42668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779656" y="2668749"/>
            <a:ext cx="1052435" cy="75704"/>
          </a:xfrm>
          <a:prstGeom prst="rect">
            <a:avLst/>
          </a:prstGeom>
          <a:solidFill>
            <a:srgbClr val="619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894647" y="3098164"/>
            <a:ext cx="3199788" cy="763290"/>
            <a:chOff x="-4599" y="5260"/>
            <a:chExt cx="5039" cy="1202"/>
          </a:xfrm>
        </p:grpSpPr>
        <p:sp>
          <p:nvSpPr>
            <p:cNvPr id="24" name="矩形 23"/>
            <p:cNvSpPr/>
            <p:nvPr/>
          </p:nvSpPr>
          <p:spPr>
            <a:xfrm>
              <a:off x="-4599" y="5260"/>
              <a:ext cx="5039" cy="1202"/>
            </a:xfrm>
            <a:prstGeom prst="rect">
              <a:avLst/>
            </a:prstGeom>
            <a:gradFill>
              <a:gsLst>
                <a:gs pos="0">
                  <a:srgbClr val="446A8A">
                    <a:alpha val="90000"/>
                  </a:srgbClr>
                </a:gs>
                <a:gs pos="100000">
                  <a:srgbClr val="2E4962">
                    <a:alpha val="90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-2845" y="5546"/>
              <a:ext cx="1888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000" dirty="0">
                  <a:solidFill>
                    <a:schemeClr val="bg1"/>
                  </a:solidFill>
                  <a:cs typeface="+mn-ea"/>
                  <a:sym typeface="+mn-lt"/>
                </a:rPr>
                <a:t>精密加工</a:t>
              </a:r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6" name="arrow-pointing-left-circular-button_20407"/>
            <p:cNvSpPr>
              <a:spLocks noChangeAspect="1"/>
            </p:cNvSpPr>
            <p:nvPr/>
          </p:nvSpPr>
          <p:spPr bwMode="auto">
            <a:xfrm>
              <a:off x="-4085" y="5363"/>
              <a:ext cx="995" cy="994"/>
            </a:xfrm>
            <a:custGeom>
              <a:avLst/>
              <a:gdLst>
                <a:gd name="T0" fmla="*/ 2307 w 4612"/>
                <a:gd name="T1" fmla="*/ 4614 h 4614"/>
                <a:gd name="T2" fmla="*/ 0 w 4612"/>
                <a:gd name="T3" fmla="*/ 2307 h 4614"/>
                <a:gd name="T4" fmla="*/ 2307 w 4612"/>
                <a:gd name="T5" fmla="*/ 0 h 4614"/>
                <a:gd name="T6" fmla="*/ 4612 w 4612"/>
                <a:gd name="T7" fmla="*/ 2227 h 4614"/>
                <a:gd name="T8" fmla="*/ 2031 w 4612"/>
                <a:gd name="T9" fmla="*/ 2222 h 4614"/>
                <a:gd name="T10" fmla="*/ 2479 w 4612"/>
                <a:gd name="T11" fmla="*/ 1775 h 4614"/>
                <a:gd name="T12" fmla="*/ 2367 w 4612"/>
                <a:gd name="T13" fmla="*/ 1662 h 4614"/>
                <a:gd name="T14" fmla="*/ 1727 w 4612"/>
                <a:gd name="T15" fmla="*/ 2302 h 4614"/>
                <a:gd name="T16" fmla="*/ 2378 w 4612"/>
                <a:gd name="T17" fmla="*/ 2952 h 4614"/>
                <a:gd name="T18" fmla="*/ 2490 w 4612"/>
                <a:gd name="T19" fmla="*/ 2840 h 4614"/>
                <a:gd name="T20" fmla="*/ 2032 w 4612"/>
                <a:gd name="T21" fmla="*/ 2381 h 4614"/>
                <a:gd name="T22" fmla="*/ 4612 w 4612"/>
                <a:gd name="T23" fmla="*/ 2387 h 4614"/>
                <a:gd name="T24" fmla="*/ 2307 w 4612"/>
                <a:gd name="T25" fmla="*/ 4614 h 4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12" h="4614">
                  <a:moveTo>
                    <a:pt x="2307" y="4614"/>
                  </a:moveTo>
                  <a:cubicBezTo>
                    <a:pt x="1035" y="4614"/>
                    <a:pt x="0" y="3579"/>
                    <a:pt x="0" y="2307"/>
                  </a:cubicBezTo>
                  <a:cubicBezTo>
                    <a:pt x="0" y="1035"/>
                    <a:pt x="1035" y="0"/>
                    <a:pt x="2307" y="0"/>
                  </a:cubicBezTo>
                  <a:cubicBezTo>
                    <a:pt x="3553" y="0"/>
                    <a:pt x="4570" y="992"/>
                    <a:pt x="4612" y="2227"/>
                  </a:cubicBezTo>
                  <a:lnTo>
                    <a:pt x="2031" y="2222"/>
                  </a:lnTo>
                  <a:lnTo>
                    <a:pt x="2479" y="1775"/>
                  </a:lnTo>
                  <a:lnTo>
                    <a:pt x="2367" y="1662"/>
                  </a:lnTo>
                  <a:lnTo>
                    <a:pt x="1727" y="2302"/>
                  </a:lnTo>
                  <a:lnTo>
                    <a:pt x="2378" y="2952"/>
                  </a:lnTo>
                  <a:lnTo>
                    <a:pt x="2490" y="2840"/>
                  </a:lnTo>
                  <a:lnTo>
                    <a:pt x="2032" y="2381"/>
                  </a:lnTo>
                  <a:lnTo>
                    <a:pt x="4612" y="2387"/>
                  </a:lnTo>
                  <a:cubicBezTo>
                    <a:pt x="4570" y="3622"/>
                    <a:pt x="3553" y="4614"/>
                    <a:pt x="2307" y="46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21" name="图片 20" descr="213A37D15717541D44F2CBD05A85CDE3"/>
          <p:cNvPicPr>
            <a:picLocks noChangeAspect="1"/>
          </p:cNvPicPr>
          <p:nvPr/>
        </p:nvPicPr>
        <p:blipFill>
          <a:blip r:embed="rId1"/>
          <a:srcRect l="2500" t="40314" r="2978" b="44355"/>
          <a:stretch>
            <a:fillRect/>
          </a:stretch>
        </p:blipFill>
        <p:spPr>
          <a:xfrm>
            <a:off x="268605" y="4994910"/>
            <a:ext cx="5401945" cy="1158875"/>
          </a:xfrm>
          <a:prstGeom prst="rect">
            <a:avLst/>
          </a:prstGeom>
        </p:spPr>
      </p:pic>
      <p:pic>
        <p:nvPicPr>
          <p:cNvPr id="7" name="图片 6" descr="微信图片_20211127223606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705" y="4016375"/>
            <a:ext cx="5890895" cy="2762885"/>
          </a:xfrm>
          <a:prstGeom prst="rect">
            <a:avLst/>
          </a:prstGeom>
        </p:spPr>
      </p:pic>
      <p:pic>
        <p:nvPicPr>
          <p:cNvPr id="8" name="图片 7" descr="微信图片_20211127223628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705" y="156845"/>
            <a:ext cx="5937885" cy="278511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83399" y="2577465"/>
            <a:ext cx="486791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sz="4000" b="1" dirty="0">
                <a:solidFill>
                  <a:schemeClr val="tx2"/>
                </a:solidFill>
                <a:cs typeface="+mn-ea"/>
                <a:sym typeface="+mn-lt"/>
              </a:rPr>
              <a:t>精密陶瓷零配件</a:t>
            </a:r>
            <a:endParaRPr sz="4000" b="1" dirty="0">
              <a:solidFill>
                <a:schemeClr val="tx2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sz="2400" b="1" dirty="0">
                <a:solidFill>
                  <a:schemeClr val="tx2"/>
                </a:solidFill>
                <a:cs typeface="+mn-ea"/>
                <a:sym typeface="+mn-lt"/>
              </a:rPr>
              <a:t>精密陶瓷零配件结构件零件精加工氧化铝氧化锆氮化铝</a:t>
            </a:r>
            <a:r>
              <a:rPr lang="zh-CN" sz="2400" b="1" dirty="0">
                <a:solidFill>
                  <a:schemeClr val="tx2"/>
                </a:solidFill>
                <a:cs typeface="+mn-ea"/>
                <a:sym typeface="+mn-lt"/>
              </a:rPr>
              <a:t>碳化硅</a:t>
            </a:r>
            <a:r>
              <a:rPr lang="zh-CN" sz="2400" b="1" dirty="0">
                <a:solidFill>
                  <a:schemeClr val="tx2"/>
                </a:solidFill>
                <a:cs typeface="+mn-ea"/>
                <a:sym typeface="+mn-lt"/>
              </a:rPr>
              <a:t>等。</a:t>
            </a:r>
            <a:endParaRPr lang="zh-CN" sz="2400" b="1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grpSp>
        <p:nvGrpSpPr>
          <p:cNvPr id="11" name="组合 10"/>
          <p:cNvGrpSpPr/>
          <p:nvPr/>
        </p:nvGrpSpPr>
        <p:grpSpPr>
          <a:xfrm flipH="1">
            <a:off x="-10160" y="0"/>
            <a:ext cx="789940" cy="782320"/>
            <a:chOff x="11409680" y="0"/>
            <a:chExt cx="789940" cy="782320"/>
          </a:xfrm>
        </p:grpSpPr>
        <p:sp>
          <p:nvSpPr>
            <p:cNvPr id="12" name="直角三角形 11"/>
            <p:cNvSpPr/>
            <p:nvPr/>
          </p:nvSpPr>
          <p:spPr>
            <a:xfrm rot="10800000">
              <a:off x="11409680" y="0"/>
              <a:ext cx="782320" cy="782320"/>
            </a:xfrm>
            <a:prstGeom prst="rtTriangle">
              <a:avLst/>
            </a:prstGeom>
            <a:solidFill>
              <a:srgbClr val="619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 rot="10800000" flipV="1">
              <a:off x="11739238" y="22860"/>
              <a:ext cx="4603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>
                      <a:alpha val="80000"/>
                    </a:schemeClr>
                  </a:solidFill>
                  <a:cs typeface="+mn-ea"/>
                  <a:sym typeface="+mn-lt"/>
                </a:rPr>
                <a:t>03</a:t>
              </a:r>
              <a:endParaRPr lang="zh-CN" altLang="en-US" sz="2000" dirty="0">
                <a:solidFill>
                  <a:schemeClr val="bg1">
                    <a:alpha val="80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平行四边形 14"/>
          <p:cNvSpPr/>
          <p:nvPr/>
        </p:nvSpPr>
        <p:spPr>
          <a:xfrm>
            <a:off x="3025445" y="1722594"/>
            <a:ext cx="667033" cy="618218"/>
          </a:xfrm>
          <a:prstGeom prst="parallelogram">
            <a:avLst>
              <a:gd name="adj" fmla="val 55859"/>
            </a:avLst>
          </a:prstGeom>
          <a:solidFill>
            <a:srgbClr val="6195C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dirty="0"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83399" y="1486590"/>
            <a:ext cx="2421171" cy="1090770"/>
            <a:chOff x="1591732" y="1533759"/>
            <a:chExt cx="2421171" cy="1090770"/>
          </a:xfrm>
        </p:grpSpPr>
        <p:sp>
          <p:nvSpPr>
            <p:cNvPr id="19" name="文本框 18"/>
            <p:cNvSpPr txBox="1"/>
            <p:nvPr/>
          </p:nvSpPr>
          <p:spPr>
            <a:xfrm>
              <a:off x="1594823" y="1533759"/>
              <a:ext cx="2418080" cy="76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400" b="1" dirty="0">
                  <a:solidFill>
                    <a:schemeClr val="tx2"/>
                  </a:solidFill>
                  <a:cs typeface="+mn-ea"/>
                  <a:sym typeface="+mn-lt"/>
                </a:rPr>
                <a:t>经营产品</a:t>
              </a:r>
              <a:endParaRPr lang="zh-CN" altLang="en-US" sz="4400" b="1" dirty="0">
                <a:solidFill>
                  <a:schemeClr val="tx2"/>
                </a:solidFill>
                <a:cs typeface="+mn-ea"/>
                <a:sym typeface="+mn-lt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591732" y="2285975"/>
              <a:ext cx="11742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rgbClr val="426685"/>
                  </a:solidFill>
                  <a:cs typeface="+mn-ea"/>
                  <a:sym typeface="+mn-lt"/>
                </a:rPr>
                <a:t>Production</a:t>
              </a:r>
              <a:endParaRPr lang="zh-CN" altLang="en-US" sz="1600" dirty="0">
                <a:solidFill>
                  <a:srgbClr val="42668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779656" y="2668749"/>
            <a:ext cx="1052435" cy="75704"/>
          </a:xfrm>
          <a:prstGeom prst="rect">
            <a:avLst/>
          </a:prstGeom>
          <a:solidFill>
            <a:srgbClr val="619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345372" y="3608069"/>
            <a:ext cx="3199788" cy="763290"/>
            <a:chOff x="-4599" y="5260"/>
            <a:chExt cx="5039" cy="1202"/>
          </a:xfrm>
        </p:grpSpPr>
        <p:sp>
          <p:nvSpPr>
            <p:cNvPr id="24" name="矩形 23"/>
            <p:cNvSpPr/>
            <p:nvPr/>
          </p:nvSpPr>
          <p:spPr>
            <a:xfrm>
              <a:off x="-4599" y="5260"/>
              <a:ext cx="5039" cy="1202"/>
            </a:xfrm>
            <a:prstGeom prst="rect">
              <a:avLst/>
            </a:prstGeom>
            <a:gradFill>
              <a:gsLst>
                <a:gs pos="0">
                  <a:srgbClr val="446A8A">
                    <a:alpha val="90000"/>
                  </a:srgbClr>
                </a:gs>
                <a:gs pos="100000">
                  <a:srgbClr val="2E4962">
                    <a:alpha val="90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-2845" y="5546"/>
              <a:ext cx="3088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000" dirty="0">
                  <a:solidFill>
                    <a:schemeClr val="bg1"/>
                  </a:solidFill>
                  <a:cs typeface="+mn-ea"/>
                  <a:sym typeface="+mn-lt"/>
                </a:rPr>
                <a:t>精密陶瓷零配件</a:t>
              </a:r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6" name="arrow-pointing-left-circular-button_20407"/>
            <p:cNvSpPr>
              <a:spLocks noChangeAspect="1"/>
            </p:cNvSpPr>
            <p:nvPr/>
          </p:nvSpPr>
          <p:spPr bwMode="auto">
            <a:xfrm>
              <a:off x="-4085" y="5363"/>
              <a:ext cx="995" cy="994"/>
            </a:xfrm>
            <a:custGeom>
              <a:avLst/>
              <a:gdLst>
                <a:gd name="T0" fmla="*/ 2307 w 4612"/>
                <a:gd name="T1" fmla="*/ 4614 h 4614"/>
                <a:gd name="T2" fmla="*/ 0 w 4612"/>
                <a:gd name="T3" fmla="*/ 2307 h 4614"/>
                <a:gd name="T4" fmla="*/ 2307 w 4612"/>
                <a:gd name="T5" fmla="*/ 0 h 4614"/>
                <a:gd name="T6" fmla="*/ 4612 w 4612"/>
                <a:gd name="T7" fmla="*/ 2227 h 4614"/>
                <a:gd name="T8" fmla="*/ 2031 w 4612"/>
                <a:gd name="T9" fmla="*/ 2222 h 4614"/>
                <a:gd name="T10" fmla="*/ 2479 w 4612"/>
                <a:gd name="T11" fmla="*/ 1775 h 4614"/>
                <a:gd name="T12" fmla="*/ 2367 w 4612"/>
                <a:gd name="T13" fmla="*/ 1662 h 4614"/>
                <a:gd name="T14" fmla="*/ 1727 w 4612"/>
                <a:gd name="T15" fmla="*/ 2302 h 4614"/>
                <a:gd name="T16" fmla="*/ 2378 w 4612"/>
                <a:gd name="T17" fmla="*/ 2952 h 4614"/>
                <a:gd name="T18" fmla="*/ 2490 w 4612"/>
                <a:gd name="T19" fmla="*/ 2840 h 4614"/>
                <a:gd name="T20" fmla="*/ 2032 w 4612"/>
                <a:gd name="T21" fmla="*/ 2381 h 4614"/>
                <a:gd name="T22" fmla="*/ 4612 w 4612"/>
                <a:gd name="T23" fmla="*/ 2387 h 4614"/>
                <a:gd name="T24" fmla="*/ 2307 w 4612"/>
                <a:gd name="T25" fmla="*/ 4614 h 4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12" h="4614">
                  <a:moveTo>
                    <a:pt x="2307" y="4614"/>
                  </a:moveTo>
                  <a:cubicBezTo>
                    <a:pt x="1035" y="4614"/>
                    <a:pt x="0" y="3579"/>
                    <a:pt x="0" y="2307"/>
                  </a:cubicBezTo>
                  <a:cubicBezTo>
                    <a:pt x="0" y="1035"/>
                    <a:pt x="1035" y="0"/>
                    <a:pt x="2307" y="0"/>
                  </a:cubicBezTo>
                  <a:cubicBezTo>
                    <a:pt x="3553" y="0"/>
                    <a:pt x="4570" y="992"/>
                    <a:pt x="4612" y="2227"/>
                  </a:cubicBezTo>
                  <a:lnTo>
                    <a:pt x="2031" y="2222"/>
                  </a:lnTo>
                  <a:lnTo>
                    <a:pt x="2479" y="1775"/>
                  </a:lnTo>
                  <a:lnTo>
                    <a:pt x="2367" y="1662"/>
                  </a:lnTo>
                  <a:lnTo>
                    <a:pt x="1727" y="2302"/>
                  </a:lnTo>
                  <a:lnTo>
                    <a:pt x="2378" y="2952"/>
                  </a:lnTo>
                  <a:lnTo>
                    <a:pt x="2490" y="2840"/>
                  </a:lnTo>
                  <a:lnTo>
                    <a:pt x="2032" y="2381"/>
                  </a:lnTo>
                  <a:lnTo>
                    <a:pt x="4612" y="2387"/>
                  </a:lnTo>
                  <a:cubicBezTo>
                    <a:pt x="4570" y="3622"/>
                    <a:pt x="3553" y="4614"/>
                    <a:pt x="2307" y="46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16" name="图片 15" descr="9A0522C9EAC9808D3B71E065E93BDF8A"/>
          <p:cNvPicPr>
            <a:picLocks noChangeAspect="1"/>
          </p:cNvPicPr>
          <p:nvPr/>
        </p:nvPicPr>
        <p:blipFill>
          <a:blip r:embed="rId1"/>
          <a:srcRect t="4853" b="14559"/>
          <a:stretch>
            <a:fillRect/>
          </a:stretch>
        </p:blipFill>
        <p:spPr>
          <a:xfrm>
            <a:off x="378460" y="4700270"/>
            <a:ext cx="5172710" cy="2157095"/>
          </a:xfrm>
          <a:prstGeom prst="rect">
            <a:avLst/>
          </a:prstGeom>
        </p:spPr>
      </p:pic>
      <p:pic>
        <p:nvPicPr>
          <p:cNvPr id="21" name="图片 20" descr="4cc7d0ba57319c44ac701b7c2aa8dbe"/>
          <p:cNvPicPr>
            <a:picLocks noChangeAspect="1"/>
          </p:cNvPicPr>
          <p:nvPr/>
        </p:nvPicPr>
        <p:blipFill>
          <a:blip r:embed="rId2"/>
          <a:srcRect l="15250" r="18859"/>
          <a:stretch>
            <a:fillRect/>
          </a:stretch>
        </p:blipFill>
        <p:spPr>
          <a:xfrm>
            <a:off x="8804910" y="4625975"/>
            <a:ext cx="3288030" cy="2132330"/>
          </a:xfrm>
          <a:prstGeom prst="rect">
            <a:avLst/>
          </a:prstGeom>
        </p:spPr>
      </p:pic>
      <p:pic>
        <p:nvPicPr>
          <p:cNvPr id="28" name="图片 27" descr="35d6ebb512717a440c9db7189125cf9"/>
          <p:cNvPicPr>
            <a:picLocks noChangeAspect="1"/>
          </p:cNvPicPr>
          <p:nvPr/>
        </p:nvPicPr>
        <p:blipFill>
          <a:blip r:embed="rId3"/>
          <a:srcRect t="28454" b="6407"/>
          <a:stretch>
            <a:fillRect/>
          </a:stretch>
        </p:blipFill>
        <p:spPr>
          <a:xfrm>
            <a:off x="8805545" y="347980"/>
            <a:ext cx="3287395" cy="2873375"/>
          </a:xfrm>
          <a:prstGeom prst="rect">
            <a:avLst/>
          </a:prstGeom>
        </p:spPr>
      </p:pic>
      <p:pic>
        <p:nvPicPr>
          <p:cNvPr id="2" name="图片 1" descr="1d92760cd2dd655ef3d2b6f6c979aec"/>
          <p:cNvPicPr>
            <a:picLocks noChangeAspect="1"/>
          </p:cNvPicPr>
          <p:nvPr/>
        </p:nvPicPr>
        <p:blipFill>
          <a:blip r:embed="rId4"/>
          <a:srcRect l="6844" t="24978" b="15592"/>
          <a:stretch>
            <a:fillRect/>
          </a:stretch>
        </p:blipFill>
        <p:spPr>
          <a:xfrm>
            <a:off x="5358130" y="347980"/>
            <a:ext cx="3376930" cy="2874010"/>
          </a:xfrm>
          <a:prstGeom prst="rect">
            <a:avLst/>
          </a:prstGeom>
        </p:spPr>
      </p:pic>
      <p:pic>
        <p:nvPicPr>
          <p:cNvPr id="3" name="图片 2" descr="e45e1cd73486b710e8a748af1065fd2"/>
          <p:cNvPicPr>
            <a:picLocks noChangeAspect="1"/>
          </p:cNvPicPr>
          <p:nvPr/>
        </p:nvPicPr>
        <p:blipFill>
          <a:blip r:embed="rId5"/>
          <a:srcRect t="27085" r="2145" b="16667"/>
          <a:stretch>
            <a:fillRect/>
          </a:stretch>
        </p:blipFill>
        <p:spPr>
          <a:xfrm>
            <a:off x="5345430" y="4625975"/>
            <a:ext cx="3389630" cy="213233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83399" y="2577465"/>
            <a:ext cx="486791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sz="4000" b="1" dirty="0">
                <a:solidFill>
                  <a:schemeClr val="tx2"/>
                </a:solidFill>
                <a:cs typeface="+mn-ea"/>
                <a:sym typeface="+mn-lt"/>
              </a:rPr>
              <a:t>氧化铝陶瓷</a:t>
            </a:r>
            <a:endParaRPr sz="4000" b="1" dirty="0">
              <a:solidFill>
                <a:schemeClr val="tx2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sz="2400" b="1" dirty="0">
                <a:solidFill>
                  <a:schemeClr val="tx2"/>
                </a:solidFill>
                <a:cs typeface="+mn-ea"/>
                <a:sym typeface="+mn-lt"/>
              </a:rPr>
              <a:t>厂家直销氧化铝陶瓷精密结构件 陶瓷耐磨件精密 精细陶瓷</a:t>
            </a:r>
            <a:endParaRPr sz="2400" b="1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grpSp>
        <p:nvGrpSpPr>
          <p:cNvPr id="11" name="组合 10"/>
          <p:cNvGrpSpPr/>
          <p:nvPr/>
        </p:nvGrpSpPr>
        <p:grpSpPr>
          <a:xfrm flipH="1">
            <a:off x="-10160" y="0"/>
            <a:ext cx="789940" cy="782320"/>
            <a:chOff x="11409680" y="0"/>
            <a:chExt cx="789940" cy="782320"/>
          </a:xfrm>
        </p:grpSpPr>
        <p:sp>
          <p:nvSpPr>
            <p:cNvPr id="12" name="直角三角形 11"/>
            <p:cNvSpPr/>
            <p:nvPr/>
          </p:nvSpPr>
          <p:spPr>
            <a:xfrm rot="10800000">
              <a:off x="11409680" y="0"/>
              <a:ext cx="782320" cy="782320"/>
            </a:xfrm>
            <a:prstGeom prst="rtTriangle">
              <a:avLst/>
            </a:prstGeom>
            <a:solidFill>
              <a:srgbClr val="619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 rot="10800000" flipV="1">
              <a:off x="11739238" y="22860"/>
              <a:ext cx="4603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>
                      <a:alpha val="80000"/>
                    </a:schemeClr>
                  </a:solidFill>
                  <a:cs typeface="+mn-ea"/>
                  <a:sym typeface="+mn-lt"/>
                </a:rPr>
                <a:t>03</a:t>
              </a:r>
              <a:endParaRPr lang="zh-CN" altLang="en-US" sz="2000" dirty="0">
                <a:solidFill>
                  <a:schemeClr val="bg1">
                    <a:alpha val="80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平行四边形 14"/>
          <p:cNvSpPr/>
          <p:nvPr/>
        </p:nvSpPr>
        <p:spPr>
          <a:xfrm>
            <a:off x="3025445" y="1722594"/>
            <a:ext cx="667033" cy="618218"/>
          </a:xfrm>
          <a:prstGeom prst="parallelogram">
            <a:avLst>
              <a:gd name="adj" fmla="val 55859"/>
            </a:avLst>
          </a:prstGeom>
          <a:solidFill>
            <a:srgbClr val="6195C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dirty="0"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83399" y="1486590"/>
            <a:ext cx="2421171" cy="1090770"/>
            <a:chOff x="1591732" y="1533759"/>
            <a:chExt cx="2421171" cy="1090770"/>
          </a:xfrm>
        </p:grpSpPr>
        <p:sp>
          <p:nvSpPr>
            <p:cNvPr id="19" name="文本框 18"/>
            <p:cNvSpPr txBox="1"/>
            <p:nvPr/>
          </p:nvSpPr>
          <p:spPr>
            <a:xfrm>
              <a:off x="1594823" y="1533759"/>
              <a:ext cx="2418080" cy="76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400" b="1" dirty="0">
                  <a:solidFill>
                    <a:schemeClr val="tx2"/>
                  </a:solidFill>
                  <a:cs typeface="+mn-ea"/>
                  <a:sym typeface="+mn-lt"/>
                </a:rPr>
                <a:t>经营产品</a:t>
              </a:r>
              <a:endParaRPr lang="zh-CN" altLang="en-US" sz="4400" b="1" dirty="0">
                <a:solidFill>
                  <a:schemeClr val="tx2"/>
                </a:solidFill>
                <a:cs typeface="+mn-ea"/>
                <a:sym typeface="+mn-lt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591732" y="2285975"/>
              <a:ext cx="11742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rgbClr val="426685"/>
                  </a:solidFill>
                  <a:cs typeface="+mn-ea"/>
                  <a:sym typeface="+mn-lt"/>
                </a:rPr>
                <a:t>Production</a:t>
              </a:r>
              <a:endParaRPr lang="zh-CN" altLang="en-US" sz="1600" dirty="0">
                <a:solidFill>
                  <a:srgbClr val="42668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779656" y="2668749"/>
            <a:ext cx="1052435" cy="75704"/>
          </a:xfrm>
          <a:prstGeom prst="rect">
            <a:avLst/>
          </a:prstGeom>
          <a:solidFill>
            <a:srgbClr val="619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904172" y="3047999"/>
            <a:ext cx="3199788" cy="763290"/>
            <a:chOff x="-4599" y="5260"/>
            <a:chExt cx="5039" cy="1202"/>
          </a:xfrm>
        </p:grpSpPr>
        <p:sp>
          <p:nvSpPr>
            <p:cNvPr id="24" name="矩形 23"/>
            <p:cNvSpPr/>
            <p:nvPr/>
          </p:nvSpPr>
          <p:spPr>
            <a:xfrm>
              <a:off x="-4599" y="5260"/>
              <a:ext cx="5039" cy="1202"/>
            </a:xfrm>
            <a:prstGeom prst="rect">
              <a:avLst/>
            </a:prstGeom>
            <a:gradFill>
              <a:gsLst>
                <a:gs pos="0">
                  <a:srgbClr val="446A8A">
                    <a:alpha val="90000"/>
                  </a:srgbClr>
                </a:gs>
                <a:gs pos="100000">
                  <a:srgbClr val="2E4962">
                    <a:alpha val="90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-2845" y="5546"/>
              <a:ext cx="2288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000" dirty="0">
                  <a:solidFill>
                    <a:schemeClr val="bg1"/>
                  </a:solidFill>
                  <a:cs typeface="+mn-ea"/>
                  <a:sym typeface="+mn-lt"/>
                </a:rPr>
                <a:t>氧化铝陶瓷</a:t>
              </a:r>
              <a:endParaRPr lang="zh-CN" altLang="en-US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6" name="arrow-pointing-left-circular-button_20407"/>
            <p:cNvSpPr>
              <a:spLocks noChangeAspect="1"/>
            </p:cNvSpPr>
            <p:nvPr/>
          </p:nvSpPr>
          <p:spPr bwMode="auto">
            <a:xfrm>
              <a:off x="-4085" y="5363"/>
              <a:ext cx="995" cy="994"/>
            </a:xfrm>
            <a:custGeom>
              <a:avLst/>
              <a:gdLst>
                <a:gd name="T0" fmla="*/ 2307 w 4612"/>
                <a:gd name="T1" fmla="*/ 4614 h 4614"/>
                <a:gd name="T2" fmla="*/ 0 w 4612"/>
                <a:gd name="T3" fmla="*/ 2307 h 4614"/>
                <a:gd name="T4" fmla="*/ 2307 w 4612"/>
                <a:gd name="T5" fmla="*/ 0 h 4614"/>
                <a:gd name="T6" fmla="*/ 4612 w 4612"/>
                <a:gd name="T7" fmla="*/ 2227 h 4614"/>
                <a:gd name="T8" fmla="*/ 2031 w 4612"/>
                <a:gd name="T9" fmla="*/ 2222 h 4614"/>
                <a:gd name="T10" fmla="*/ 2479 w 4612"/>
                <a:gd name="T11" fmla="*/ 1775 h 4614"/>
                <a:gd name="T12" fmla="*/ 2367 w 4612"/>
                <a:gd name="T13" fmla="*/ 1662 h 4614"/>
                <a:gd name="T14" fmla="*/ 1727 w 4612"/>
                <a:gd name="T15" fmla="*/ 2302 h 4614"/>
                <a:gd name="T16" fmla="*/ 2378 w 4612"/>
                <a:gd name="T17" fmla="*/ 2952 h 4614"/>
                <a:gd name="T18" fmla="*/ 2490 w 4612"/>
                <a:gd name="T19" fmla="*/ 2840 h 4614"/>
                <a:gd name="T20" fmla="*/ 2032 w 4612"/>
                <a:gd name="T21" fmla="*/ 2381 h 4614"/>
                <a:gd name="T22" fmla="*/ 4612 w 4612"/>
                <a:gd name="T23" fmla="*/ 2387 h 4614"/>
                <a:gd name="T24" fmla="*/ 2307 w 4612"/>
                <a:gd name="T25" fmla="*/ 4614 h 4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12" h="4614">
                  <a:moveTo>
                    <a:pt x="2307" y="4614"/>
                  </a:moveTo>
                  <a:cubicBezTo>
                    <a:pt x="1035" y="4614"/>
                    <a:pt x="0" y="3579"/>
                    <a:pt x="0" y="2307"/>
                  </a:cubicBezTo>
                  <a:cubicBezTo>
                    <a:pt x="0" y="1035"/>
                    <a:pt x="1035" y="0"/>
                    <a:pt x="2307" y="0"/>
                  </a:cubicBezTo>
                  <a:cubicBezTo>
                    <a:pt x="3553" y="0"/>
                    <a:pt x="4570" y="992"/>
                    <a:pt x="4612" y="2227"/>
                  </a:cubicBezTo>
                  <a:lnTo>
                    <a:pt x="2031" y="2222"/>
                  </a:lnTo>
                  <a:lnTo>
                    <a:pt x="2479" y="1775"/>
                  </a:lnTo>
                  <a:lnTo>
                    <a:pt x="2367" y="1662"/>
                  </a:lnTo>
                  <a:lnTo>
                    <a:pt x="1727" y="2302"/>
                  </a:lnTo>
                  <a:lnTo>
                    <a:pt x="2378" y="2952"/>
                  </a:lnTo>
                  <a:lnTo>
                    <a:pt x="2490" y="2840"/>
                  </a:lnTo>
                  <a:lnTo>
                    <a:pt x="2032" y="2381"/>
                  </a:lnTo>
                  <a:lnTo>
                    <a:pt x="4612" y="2387"/>
                  </a:lnTo>
                  <a:cubicBezTo>
                    <a:pt x="4570" y="3622"/>
                    <a:pt x="3553" y="4614"/>
                    <a:pt x="2307" y="46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21" name="图片 20" descr="213A37D15717541D44F2CBD05A85CDE3"/>
          <p:cNvPicPr>
            <a:picLocks noChangeAspect="1"/>
          </p:cNvPicPr>
          <p:nvPr/>
        </p:nvPicPr>
        <p:blipFill>
          <a:blip r:embed="rId1"/>
          <a:srcRect l="2500" t="40314" r="2978" b="44355"/>
          <a:stretch>
            <a:fillRect/>
          </a:stretch>
        </p:blipFill>
        <p:spPr>
          <a:xfrm>
            <a:off x="268605" y="4994910"/>
            <a:ext cx="5401945" cy="1158875"/>
          </a:xfrm>
          <a:prstGeom prst="rect">
            <a:avLst/>
          </a:prstGeom>
        </p:spPr>
      </p:pic>
      <p:pic>
        <p:nvPicPr>
          <p:cNvPr id="4" name="图片 3" descr="微信图片_202111272236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735" y="87630"/>
            <a:ext cx="6183630" cy="2867660"/>
          </a:xfrm>
          <a:prstGeom prst="rect">
            <a:avLst/>
          </a:prstGeom>
        </p:spPr>
      </p:pic>
      <p:pic>
        <p:nvPicPr>
          <p:cNvPr id="17" name="图片 16" descr="微信图片_202111272236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735" y="3910965"/>
            <a:ext cx="6182995" cy="289623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11145520" y="348361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5379720" y="0"/>
            <a:ext cx="6812280" cy="6858000"/>
          </a:xfrm>
          <a:prstGeom prst="rect">
            <a:avLst/>
          </a:prstGeom>
          <a:gradFill flip="none" rotWithShape="1">
            <a:gsLst>
              <a:gs pos="0">
                <a:srgbClr val="446988"/>
              </a:gs>
              <a:gs pos="100000">
                <a:srgbClr val="2A4258"/>
              </a:gs>
              <a:gs pos="52000">
                <a:srgbClr val="42709A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1590864" y="1348564"/>
            <a:ext cx="2258952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000" dirty="0">
                <a:gradFill>
                  <a:gsLst>
                    <a:gs pos="0">
                      <a:srgbClr val="446988"/>
                    </a:gs>
                    <a:gs pos="100000">
                      <a:srgbClr val="2A4258"/>
                    </a:gs>
                    <a:gs pos="52000">
                      <a:srgbClr val="42709A"/>
                    </a:gs>
                  </a:gsLst>
                  <a:lin ang="2700000" scaled="1"/>
                </a:gradFill>
                <a:cs typeface="+mn-ea"/>
                <a:sym typeface="+mn-lt"/>
              </a:rPr>
              <a:t>04</a:t>
            </a:r>
            <a:endParaRPr lang="zh-CN" altLang="en-US" sz="15000" dirty="0">
              <a:gradFill>
                <a:gsLst>
                  <a:gs pos="0">
                    <a:srgbClr val="446988"/>
                  </a:gs>
                  <a:gs pos="100000">
                    <a:srgbClr val="2A4258"/>
                  </a:gs>
                  <a:gs pos="52000">
                    <a:srgbClr val="42709A"/>
                  </a:gs>
                </a:gsLst>
                <a:lin ang="2700000" scaled="1"/>
              </a:gradFill>
              <a:cs typeface="+mn-ea"/>
              <a:sym typeface="+mn-lt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1807270" y="3749221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dirty="0">
                <a:cs typeface="+mn-ea"/>
                <a:sym typeface="+mn-lt"/>
              </a:rPr>
              <a:t>联系我们</a:t>
            </a:r>
            <a:endParaRPr lang="zh-CN" altLang="en-US" sz="3200" dirty="0">
              <a:cs typeface="+mn-ea"/>
              <a:sym typeface="+mn-lt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1916017" y="4374370"/>
            <a:ext cx="113474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Contact us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3" name="图片 2" descr="0a94c909deeeb98c367996f397dae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41895" y="1205230"/>
            <a:ext cx="3111500" cy="4148455"/>
          </a:xfrm>
          <a:prstGeom prst="round2Same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2"/>
          <p:cNvSpPr/>
          <p:nvPr/>
        </p:nvSpPr>
        <p:spPr>
          <a:xfrm>
            <a:off x="5265840" y="0"/>
            <a:ext cx="6926160" cy="5667699"/>
          </a:xfrm>
          <a:custGeom>
            <a:avLst/>
            <a:gdLst>
              <a:gd name="connsiteX0" fmla="*/ 317718 w 6926160"/>
              <a:gd name="connsiteY0" fmla="*/ 0 h 5667699"/>
              <a:gd name="connsiteX1" fmla="*/ 6926160 w 6926160"/>
              <a:gd name="connsiteY1" fmla="*/ 0 h 5667699"/>
              <a:gd name="connsiteX2" fmla="*/ 6926160 w 6926160"/>
              <a:gd name="connsiteY2" fmla="*/ 4515829 h 5667699"/>
              <a:gd name="connsiteX3" fmla="*/ 6685445 w 6926160"/>
              <a:gd name="connsiteY3" fmla="*/ 4734605 h 5667699"/>
              <a:gd name="connsiteX4" fmla="*/ 4086226 w 6926160"/>
              <a:gd name="connsiteY4" fmla="*/ 5667699 h 5667699"/>
              <a:gd name="connsiteX5" fmla="*/ 0 w 6926160"/>
              <a:gd name="connsiteY5" fmla="*/ 1581475 h 5667699"/>
              <a:gd name="connsiteX6" fmla="*/ 311492 w 6926160"/>
              <a:gd name="connsiteY6" fmla="*/ 13883 h 5667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26160" h="5667699">
                <a:moveTo>
                  <a:pt x="317718" y="0"/>
                </a:moveTo>
                <a:lnTo>
                  <a:pt x="6926160" y="0"/>
                </a:lnTo>
                <a:lnTo>
                  <a:pt x="6926160" y="4515829"/>
                </a:lnTo>
                <a:lnTo>
                  <a:pt x="6685445" y="4734605"/>
                </a:lnTo>
                <a:cubicBezTo>
                  <a:pt x="5979104" y="5317529"/>
                  <a:pt x="5073559" y="5667699"/>
                  <a:pt x="4086226" y="5667699"/>
                </a:cubicBezTo>
                <a:cubicBezTo>
                  <a:pt x="1829466" y="5667699"/>
                  <a:pt x="0" y="3838235"/>
                  <a:pt x="0" y="1581475"/>
                </a:cubicBezTo>
                <a:cubicBezTo>
                  <a:pt x="0" y="1026100"/>
                  <a:pt x="110798" y="496604"/>
                  <a:pt x="311492" y="13883"/>
                </a:cubicBez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73720" y="5344312"/>
            <a:ext cx="690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dirty="0">
                <a:cs typeface="+mn-ea"/>
                <a:sym typeface="+mn-lt"/>
              </a:rPr>
              <a:t>电话</a:t>
            </a: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664600" y="5423525"/>
            <a:ext cx="2569462" cy="347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1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3913669882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3528423" y="3853447"/>
            <a:ext cx="137160" cy="137160"/>
          </a:xfrm>
          <a:prstGeom prst="ellipse">
            <a:avLst/>
          </a:prstGeom>
          <a:solidFill>
            <a:srgbClr val="619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18921" y="4122361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cs typeface="+mn-ea"/>
                <a:sym typeface="+mn-lt"/>
              </a:rPr>
              <a:t>总部地址</a:t>
            </a: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99770" y="4539615"/>
            <a:ext cx="2515235" cy="60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江苏省常熟市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高新技术产业开发区金湖路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3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号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9" name="location-pin_74746"/>
          <p:cNvSpPr>
            <a:spLocks noChangeAspect="1"/>
          </p:cNvSpPr>
          <p:nvPr/>
        </p:nvSpPr>
        <p:spPr bwMode="auto">
          <a:xfrm>
            <a:off x="1033221" y="3652667"/>
            <a:ext cx="246425" cy="312453"/>
          </a:xfrm>
          <a:custGeom>
            <a:avLst/>
            <a:gdLst>
              <a:gd name="T0" fmla="*/ 1971 w 3941"/>
              <a:gd name="T1" fmla="*/ 0 h 5005"/>
              <a:gd name="T2" fmla="*/ 0 w 3941"/>
              <a:gd name="T3" fmla="*/ 1971 h 5005"/>
              <a:gd name="T4" fmla="*/ 1910 w 3941"/>
              <a:gd name="T5" fmla="*/ 4945 h 5005"/>
              <a:gd name="T6" fmla="*/ 1971 w 3941"/>
              <a:gd name="T7" fmla="*/ 5005 h 5005"/>
              <a:gd name="T8" fmla="*/ 2031 w 3941"/>
              <a:gd name="T9" fmla="*/ 4945 h 5005"/>
              <a:gd name="T10" fmla="*/ 3941 w 3941"/>
              <a:gd name="T11" fmla="*/ 1971 h 5005"/>
              <a:gd name="T12" fmla="*/ 1971 w 3941"/>
              <a:gd name="T13" fmla="*/ 0 h 5005"/>
              <a:gd name="T14" fmla="*/ 1971 w 3941"/>
              <a:gd name="T15" fmla="*/ 2571 h 5005"/>
              <a:gd name="T16" fmla="*/ 1114 w 3941"/>
              <a:gd name="T17" fmla="*/ 1714 h 5005"/>
              <a:gd name="T18" fmla="*/ 1971 w 3941"/>
              <a:gd name="T19" fmla="*/ 857 h 5005"/>
              <a:gd name="T20" fmla="*/ 2827 w 3941"/>
              <a:gd name="T21" fmla="*/ 1714 h 5005"/>
              <a:gd name="T22" fmla="*/ 1971 w 3941"/>
              <a:gd name="T23" fmla="*/ 2571 h 50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941" h="5005">
                <a:moveTo>
                  <a:pt x="1971" y="0"/>
                </a:moveTo>
                <a:cubicBezTo>
                  <a:pt x="884" y="0"/>
                  <a:pt x="0" y="884"/>
                  <a:pt x="0" y="1971"/>
                </a:cubicBezTo>
                <a:cubicBezTo>
                  <a:pt x="0" y="3035"/>
                  <a:pt x="1832" y="4868"/>
                  <a:pt x="1910" y="4945"/>
                </a:cubicBezTo>
                <a:lnTo>
                  <a:pt x="1971" y="5005"/>
                </a:lnTo>
                <a:lnTo>
                  <a:pt x="2031" y="4945"/>
                </a:lnTo>
                <a:cubicBezTo>
                  <a:pt x="2109" y="4868"/>
                  <a:pt x="3941" y="3035"/>
                  <a:pt x="3941" y="1971"/>
                </a:cubicBezTo>
                <a:cubicBezTo>
                  <a:pt x="3941" y="884"/>
                  <a:pt x="3057" y="0"/>
                  <a:pt x="1971" y="0"/>
                </a:cubicBezTo>
                <a:close/>
                <a:moveTo>
                  <a:pt x="1971" y="2571"/>
                </a:moveTo>
                <a:cubicBezTo>
                  <a:pt x="1498" y="2571"/>
                  <a:pt x="1114" y="2186"/>
                  <a:pt x="1114" y="1714"/>
                </a:cubicBezTo>
                <a:cubicBezTo>
                  <a:pt x="1114" y="1242"/>
                  <a:pt x="1498" y="857"/>
                  <a:pt x="1971" y="857"/>
                </a:cubicBezTo>
                <a:cubicBezTo>
                  <a:pt x="2443" y="857"/>
                  <a:pt x="2827" y="1242"/>
                  <a:pt x="2827" y="1714"/>
                </a:cubicBezTo>
                <a:cubicBezTo>
                  <a:pt x="2827" y="2186"/>
                  <a:pt x="2443" y="2571"/>
                  <a:pt x="1971" y="2571"/>
                </a:cubicBezTo>
                <a:close/>
              </a:path>
            </a:pathLst>
          </a:custGeom>
          <a:solidFill>
            <a:srgbClr val="6195CD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任意多边形: 形状 2"/>
          <p:cNvSpPr/>
          <p:nvPr/>
        </p:nvSpPr>
        <p:spPr>
          <a:xfrm>
            <a:off x="5265840" y="-1"/>
            <a:ext cx="6926160" cy="5667699"/>
          </a:xfrm>
          <a:custGeom>
            <a:avLst/>
            <a:gdLst>
              <a:gd name="connsiteX0" fmla="*/ 317718 w 6926160"/>
              <a:gd name="connsiteY0" fmla="*/ 0 h 5667699"/>
              <a:gd name="connsiteX1" fmla="*/ 6926160 w 6926160"/>
              <a:gd name="connsiteY1" fmla="*/ 0 h 5667699"/>
              <a:gd name="connsiteX2" fmla="*/ 6926160 w 6926160"/>
              <a:gd name="connsiteY2" fmla="*/ 4515829 h 5667699"/>
              <a:gd name="connsiteX3" fmla="*/ 6685445 w 6926160"/>
              <a:gd name="connsiteY3" fmla="*/ 4734605 h 5667699"/>
              <a:gd name="connsiteX4" fmla="*/ 4086226 w 6926160"/>
              <a:gd name="connsiteY4" fmla="*/ 5667699 h 5667699"/>
              <a:gd name="connsiteX5" fmla="*/ 0 w 6926160"/>
              <a:gd name="connsiteY5" fmla="*/ 1581475 h 5667699"/>
              <a:gd name="connsiteX6" fmla="*/ 311492 w 6926160"/>
              <a:gd name="connsiteY6" fmla="*/ 13883 h 5667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26160" h="5667699">
                <a:moveTo>
                  <a:pt x="317718" y="0"/>
                </a:moveTo>
                <a:lnTo>
                  <a:pt x="6926160" y="0"/>
                </a:lnTo>
                <a:lnTo>
                  <a:pt x="6926160" y="4515829"/>
                </a:lnTo>
                <a:lnTo>
                  <a:pt x="6685445" y="4734605"/>
                </a:lnTo>
                <a:cubicBezTo>
                  <a:pt x="5979104" y="5317529"/>
                  <a:pt x="5073559" y="5667699"/>
                  <a:pt x="4086226" y="5667699"/>
                </a:cubicBezTo>
                <a:cubicBezTo>
                  <a:pt x="1829466" y="5667699"/>
                  <a:pt x="0" y="3838235"/>
                  <a:pt x="0" y="1581475"/>
                </a:cubicBezTo>
                <a:cubicBezTo>
                  <a:pt x="0" y="1026100"/>
                  <a:pt x="110798" y="496604"/>
                  <a:pt x="311492" y="13883"/>
                </a:cubicBezTo>
                <a:close/>
              </a:path>
            </a:pathLst>
          </a:custGeom>
          <a:gradFill>
            <a:gsLst>
              <a:gs pos="0">
                <a:srgbClr val="446988">
                  <a:alpha val="80000"/>
                </a:srgbClr>
              </a:gs>
              <a:gs pos="100000">
                <a:srgbClr val="2A4258">
                  <a:alpha val="80000"/>
                </a:srgbClr>
              </a:gs>
              <a:gs pos="52000">
                <a:srgbClr val="42709A">
                  <a:alpha val="7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648690" y="1579846"/>
            <a:ext cx="2090510" cy="2270788"/>
            <a:chOff x="4648690" y="1536304"/>
            <a:chExt cx="2090510" cy="2270788"/>
          </a:xfrm>
          <a:solidFill>
            <a:srgbClr val="6195CD"/>
          </a:solidFill>
        </p:grpSpPr>
        <p:sp>
          <p:nvSpPr>
            <p:cNvPr id="32" name="任意多边形 31"/>
            <p:cNvSpPr/>
            <p:nvPr/>
          </p:nvSpPr>
          <p:spPr>
            <a:xfrm flipH="1">
              <a:off x="4648690" y="1536304"/>
              <a:ext cx="2090510" cy="2270788"/>
            </a:xfrm>
            <a:custGeom>
              <a:avLst/>
              <a:gdLst>
                <a:gd name="connsiteX0" fmla="*/ 1305623 w 2611246"/>
                <a:gd name="connsiteY0" fmla="*/ 0 h 2836429"/>
                <a:gd name="connsiteX1" fmla="*/ 2611246 w 2611246"/>
                <a:gd name="connsiteY1" fmla="*/ 1305623 h 2836429"/>
                <a:gd name="connsiteX2" fmla="*/ 1305623 w 2611246"/>
                <a:gd name="connsiteY2" fmla="*/ 2611246 h 2836429"/>
                <a:gd name="connsiteX3" fmla="*/ 1261085 w 2611246"/>
                <a:gd name="connsiteY3" fmla="*/ 2608997 h 2836429"/>
                <a:gd name="connsiteX4" fmla="*/ 1119662 w 2611246"/>
                <a:gd name="connsiteY4" fmla="*/ 2672727 h 2836429"/>
                <a:gd name="connsiteX5" fmla="*/ 498766 w 2611246"/>
                <a:gd name="connsiteY5" fmla="*/ 2836429 h 2836429"/>
                <a:gd name="connsiteX6" fmla="*/ 658426 w 2611246"/>
                <a:gd name="connsiteY6" fmla="*/ 2465067 h 2836429"/>
                <a:gd name="connsiteX7" fmla="*/ 663179 w 2611246"/>
                <a:gd name="connsiteY7" fmla="*/ 2441450 h 2836429"/>
                <a:gd name="connsiteX8" fmla="*/ 575637 w 2611246"/>
                <a:gd name="connsiteY8" fmla="*/ 2388266 h 2836429"/>
                <a:gd name="connsiteX9" fmla="*/ 0 w 2611246"/>
                <a:gd name="connsiteY9" fmla="*/ 1305623 h 2836429"/>
                <a:gd name="connsiteX10" fmla="*/ 1305623 w 2611246"/>
                <a:gd name="connsiteY10" fmla="*/ 0 h 2836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11246" h="2836429">
                  <a:moveTo>
                    <a:pt x="1305623" y="0"/>
                  </a:moveTo>
                  <a:cubicBezTo>
                    <a:pt x="2026699" y="0"/>
                    <a:pt x="2611246" y="584547"/>
                    <a:pt x="2611246" y="1305623"/>
                  </a:cubicBezTo>
                  <a:cubicBezTo>
                    <a:pt x="2611246" y="2026699"/>
                    <a:pt x="2026699" y="2611246"/>
                    <a:pt x="1305623" y="2611246"/>
                  </a:cubicBezTo>
                  <a:lnTo>
                    <a:pt x="1261085" y="2608997"/>
                  </a:lnTo>
                  <a:lnTo>
                    <a:pt x="1119662" y="2672727"/>
                  </a:lnTo>
                  <a:cubicBezTo>
                    <a:pt x="808902" y="2796971"/>
                    <a:pt x="498766" y="2836429"/>
                    <a:pt x="498766" y="2836429"/>
                  </a:cubicBezTo>
                  <a:cubicBezTo>
                    <a:pt x="498766" y="2836429"/>
                    <a:pt x="603617" y="2686865"/>
                    <a:pt x="658426" y="2465067"/>
                  </a:cubicBezTo>
                  <a:lnTo>
                    <a:pt x="663179" y="2441450"/>
                  </a:lnTo>
                  <a:lnTo>
                    <a:pt x="575637" y="2388266"/>
                  </a:lnTo>
                  <a:cubicBezTo>
                    <a:pt x="228339" y="2153636"/>
                    <a:pt x="0" y="1756296"/>
                    <a:pt x="0" y="1305623"/>
                  </a:cubicBezTo>
                  <a:cubicBezTo>
                    <a:pt x="0" y="584547"/>
                    <a:pt x="584547" y="0"/>
                    <a:pt x="130562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4955918" y="2723437"/>
              <a:ext cx="165265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cs typeface="+mn-ea"/>
                  <a:sym typeface="+mn-lt"/>
                </a:rPr>
                <a:t>幸福与快乐！</a:t>
              </a:r>
              <a:endParaRPr lang="zh-CN" altLang="en-US" sz="4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5079399" y="2096918"/>
              <a:ext cx="165265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3600" dirty="0">
                  <a:solidFill>
                    <a:schemeClr val="bg1"/>
                  </a:solidFill>
                  <a:cs typeface="+mn-ea"/>
                  <a:sym typeface="+mn-lt"/>
                </a:rPr>
                <a:t>希望</a:t>
              </a:r>
              <a:endParaRPr lang="zh-CN" altLang="en-US" sz="4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7" name="直角三角形 16"/>
          <p:cNvSpPr/>
          <p:nvPr/>
        </p:nvSpPr>
        <p:spPr>
          <a:xfrm rot="10800000" flipH="1">
            <a:off x="-2540" y="0"/>
            <a:ext cx="782320" cy="782320"/>
          </a:xfrm>
          <a:prstGeom prst="rtTriangle">
            <a:avLst/>
          </a:prstGeom>
          <a:solidFill>
            <a:srgbClr val="619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平行四边形 19"/>
          <p:cNvSpPr/>
          <p:nvPr/>
        </p:nvSpPr>
        <p:spPr>
          <a:xfrm>
            <a:off x="3025445" y="2002434"/>
            <a:ext cx="667033" cy="618218"/>
          </a:xfrm>
          <a:prstGeom prst="parallelogram">
            <a:avLst>
              <a:gd name="adj" fmla="val 55859"/>
            </a:avLst>
          </a:prstGeom>
          <a:solidFill>
            <a:srgbClr val="6195C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dirty="0">
              <a:cs typeface="+mn-ea"/>
              <a:sym typeface="+mn-lt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970419" y="1749920"/>
            <a:ext cx="2444785" cy="1090770"/>
            <a:chOff x="1591732" y="1533759"/>
            <a:chExt cx="2444785" cy="1090770"/>
          </a:xfrm>
        </p:grpSpPr>
        <p:sp>
          <p:nvSpPr>
            <p:cNvPr id="22" name="文本框 21"/>
            <p:cNvSpPr txBox="1"/>
            <p:nvPr/>
          </p:nvSpPr>
          <p:spPr>
            <a:xfrm>
              <a:off x="1594823" y="1533759"/>
              <a:ext cx="24416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400" dirty="0">
                  <a:cs typeface="+mn-ea"/>
                  <a:sym typeface="+mn-lt"/>
                </a:rPr>
                <a:t>联系我们</a:t>
              </a:r>
              <a:endParaRPr lang="zh-CN" altLang="en-US" sz="4400" dirty="0">
                <a:cs typeface="+mn-ea"/>
                <a:sym typeface="+mn-lt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591732" y="2285975"/>
              <a:ext cx="11673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rgbClr val="426685"/>
                  </a:solidFill>
                  <a:cs typeface="+mn-ea"/>
                  <a:sym typeface="+mn-lt"/>
                </a:rPr>
                <a:t>Contact Us</a:t>
              </a:r>
              <a:endParaRPr lang="zh-CN" altLang="en-US" sz="1600" dirty="0">
                <a:solidFill>
                  <a:srgbClr val="42668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1067311" y="3024154"/>
            <a:ext cx="1052435" cy="75704"/>
          </a:xfrm>
          <a:prstGeom prst="rect">
            <a:avLst/>
          </a:prstGeom>
          <a:solidFill>
            <a:srgbClr val="619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31" name="组合 30"/>
          <p:cNvGrpSpPr/>
          <p:nvPr/>
        </p:nvGrpSpPr>
        <p:grpSpPr>
          <a:xfrm flipV="1">
            <a:off x="11414252" y="6090063"/>
            <a:ext cx="789940" cy="782320"/>
            <a:chOff x="11409680" y="0"/>
            <a:chExt cx="789940" cy="782320"/>
          </a:xfrm>
        </p:grpSpPr>
        <p:sp>
          <p:nvSpPr>
            <p:cNvPr id="35" name="直角三角形 34"/>
            <p:cNvSpPr/>
            <p:nvPr/>
          </p:nvSpPr>
          <p:spPr>
            <a:xfrm rot="10800000">
              <a:off x="11409680" y="0"/>
              <a:ext cx="782320" cy="782320"/>
            </a:xfrm>
            <a:prstGeom prst="rtTriangle">
              <a:avLst/>
            </a:prstGeom>
            <a:solidFill>
              <a:srgbClr val="619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文本框 35"/>
            <p:cNvSpPr txBox="1"/>
            <p:nvPr/>
          </p:nvSpPr>
          <p:spPr>
            <a:xfrm flipV="1">
              <a:off x="11739238" y="22860"/>
              <a:ext cx="4603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>
                      <a:alpha val="80000"/>
                    </a:schemeClr>
                  </a:solidFill>
                  <a:cs typeface="+mn-ea"/>
                  <a:sym typeface="+mn-lt"/>
                </a:rPr>
                <a:t>04</a:t>
              </a:r>
              <a:endParaRPr lang="zh-CN" altLang="en-US" sz="2000" dirty="0">
                <a:solidFill>
                  <a:schemeClr val="bg1">
                    <a:alpha val="80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" name="图片 1" descr="fc42bd700e46ad0428cc3a7c7be9f17"/>
          <p:cNvPicPr>
            <a:picLocks noChangeAspect="1"/>
          </p:cNvPicPr>
          <p:nvPr/>
        </p:nvPicPr>
        <p:blipFill>
          <a:blip r:embed="rId2"/>
          <a:srcRect r="3907" b="20911"/>
          <a:stretch>
            <a:fillRect/>
          </a:stretch>
        </p:blipFill>
        <p:spPr>
          <a:xfrm>
            <a:off x="3665855" y="3990340"/>
            <a:ext cx="1413510" cy="175196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809104" y="687789"/>
            <a:ext cx="3207011" cy="4108390"/>
            <a:chOff x="7000874" y="-260901"/>
            <a:chExt cx="3207011" cy="4108390"/>
          </a:xfrm>
        </p:grpSpPr>
        <p:sp>
          <p:nvSpPr>
            <p:cNvPr id="6" name="文本框 5"/>
            <p:cNvSpPr txBox="1"/>
            <p:nvPr/>
          </p:nvSpPr>
          <p:spPr>
            <a:xfrm>
              <a:off x="7000874" y="3017544"/>
              <a:ext cx="309880" cy="829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4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7789805" y="-260901"/>
              <a:ext cx="2418080" cy="76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400" dirty="0">
                  <a:solidFill>
                    <a:schemeClr val="bg1"/>
                  </a:solidFill>
                  <a:cs typeface="+mn-ea"/>
                  <a:sym typeface="+mn-lt"/>
                </a:rPr>
                <a:t>合作企业</a:t>
              </a:r>
              <a:endParaRPr lang="zh-CN" altLang="en-US" sz="4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8544359" y="6220887"/>
            <a:ext cx="3356502" cy="455836"/>
            <a:chOff x="9132" y="9726"/>
            <a:chExt cx="3800" cy="723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132" y="9738"/>
              <a:ext cx="1861" cy="711"/>
            </a:xfrm>
            <a:prstGeom prst="rect">
              <a:avLst/>
            </a:prstGeom>
          </p:spPr>
        </p:pic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17" y="9726"/>
              <a:ext cx="1815" cy="712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2405" y="4495800"/>
            <a:ext cx="1266190" cy="1272540"/>
          </a:xfrm>
          <a:prstGeom prst="rect">
            <a:avLst/>
          </a:prstGeom>
        </p:spPr>
      </p:pic>
      <p:pic>
        <p:nvPicPr>
          <p:cNvPr id="4" name="图片 3" descr="06cc035b69202ec7ddbcf5d465027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4170" y="6219190"/>
            <a:ext cx="1673860" cy="450850"/>
          </a:xfrm>
          <a:prstGeom prst="rect">
            <a:avLst/>
          </a:prstGeom>
        </p:spPr>
      </p:pic>
      <p:pic>
        <p:nvPicPr>
          <p:cNvPr id="5" name="图片 4" descr="88c1aa2d6a0539ac68dc6c23186c82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2615" y="1659255"/>
            <a:ext cx="923925" cy="856615"/>
          </a:xfrm>
          <a:prstGeom prst="rect">
            <a:avLst/>
          </a:prstGeom>
        </p:spPr>
      </p:pic>
      <p:pic>
        <p:nvPicPr>
          <p:cNvPr id="8" name="图片 7" descr="4ce0b3ffd4f8bcf7f681c817062af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3780" y="6228715"/>
            <a:ext cx="1673860" cy="455295"/>
          </a:xfrm>
          <a:prstGeom prst="rect">
            <a:avLst/>
          </a:prstGeom>
        </p:spPr>
      </p:pic>
      <p:pic>
        <p:nvPicPr>
          <p:cNvPr id="2" name="图片 1" descr="图片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7335" y="2431415"/>
            <a:ext cx="1268095" cy="798830"/>
          </a:xfrm>
          <a:prstGeom prst="rect">
            <a:avLst/>
          </a:prstGeom>
        </p:spPr>
      </p:pic>
      <p:pic>
        <p:nvPicPr>
          <p:cNvPr id="3" name="图片 2" descr="图片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7335" y="4232910"/>
            <a:ext cx="1289685" cy="704850"/>
          </a:xfrm>
          <a:prstGeom prst="rect">
            <a:avLst/>
          </a:prstGeom>
        </p:spPr>
      </p:pic>
      <p:pic>
        <p:nvPicPr>
          <p:cNvPr id="7" name="图片 6" descr="图片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10875" y="2496185"/>
            <a:ext cx="1214120" cy="581660"/>
          </a:xfrm>
          <a:prstGeom prst="rect">
            <a:avLst/>
          </a:prstGeom>
        </p:spPr>
      </p:pic>
      <p:pic>
        <p:nvPicPr>
          <p:cNvPr id="12" name="图片 11" descr="图片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71305" y="1682115"/>
            <a:ext cx="1254125" cy="706120"/>
          </a:xfrm>
          <a:prstGeom prst="rect">
            <a:avLst/>
          </a:prstGeom>
        </p:spPr>
      </p:pic>
      <p:pic>
        <p:nvPicPr>
          <p:cNvPr id="13" name="图片 12" descr="图片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62415" y="3296285"/>
            <a:ext cx="1263015" cy="870585"/>
          </a:xfrm>
          <a:prstGeom prst="rect">
            <a:avLst/>
          </a:prstGeom>
        </p:spPr>
      </p:pic>
      <p:pic>
        <p:nvPicPr>
          <p:cNvPr id="15" name="图片 14" descr="图片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10875" y="5189220"/>
            <a:ext cx="1213485" cy="684530"/>
          </a:xfrm>
          <a:prstGeom prst="rect">
            <a:avLst/>
          </a:prstGeom>
        </p:spPr>
      </p:pic>
      <p:pic>
        <p:nvPicPr>
          <p:cNvPr id="16" name="图片 15" descr="图片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10875" y="1681480"/>
            <a:ext cx="1214120" cy="706120"/>
          </a:xfrm>
          <a:prstGeom prst="rect">
            <a:avLst/>
          </a:prstGeom>
        </p:spPr>
      </p:pic>
      <p:pic>
        <p:nvPicPr>
          <p:cNvPr id="17" name="图片 16" descr="图片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10875" y="4269740"/>
            <a:ext cx="1213485" cy="648970"/>
          </a:xfrm>
          <a:prstGeom prst="rect">
            <a:avLst/>
          </a:prstGeom>
        </p:spPr>
      </p:pic>
      <p:pic>
        <p:nvPicPr>
          <p:cNvPr id="19" name="图片 18" descr="图片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88650" y="3254375"/>
            <a:ext cx="1235710" cy="711835"/>
          </a:xfrm>
          <a:prstGeom prst="rect">
            <a:avLst/>
          </a:prstGeom>
        </p:spPr>
      </p:pic>
      <p:pic>
        <p:nvPicPr>
          <p:cNvPr id="20" name="图片 19" descr="图片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62415" y="5189220"/>
            <a:ext cx="1201420" cy="579120"/>
          </a:xfrm>
          <a:prstGeom prst="rect">
            <a:avLst/>
          </a:prstGeom>
        </p:spPr>
      </p:pic>
      <p:pic>
        <p:nvPicPr>
          <p:cNvPr id="22" name="图片 21" descr="t01575dfcf30ac83ef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47205" y="2693670"/>
            <a:ext cx="872490" cy="872490"/>
          </a:xfrm>
          <a:prstGeom prst="rect">
            <a:avLst/>
          </a:prstGeom>
        </p:spPr>
      </p:pic>
      <p:pic>
        <p:nvPicPr>
          <p:cNvPr id="23" name="图片 22" descr="t019b090013265f1e8c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950835" y="1626870"/>
            <a:ext cx="903605" cy="900430"/>
          </a:xfrm>
          <a:prstGeom prst="rect">
            <a:avLst/>
          </a:prstGeom>
        </p:spPr>
      </p:pic>
      <p:pic>
        <p:nvPicPr>
          <p:cNvPr id="24" name="图片 23" descr="54352d8e51bb361cad736d653d077b4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957820" y="2700020"/>
            <a:ext cx="904240" cy="904240"/>
          </a:xfrm>
          <a:prstGeom prst="rect">
            <a:avLst/>
          </a:prstGeom>
        </p:spPr>
      </p:pic>
      <p:pic>
        <p:nvPicPr>
          <p:cNvPr id="25" name="图片 24" descr="t0131cbebaa4300aeb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822440" y="4903470"/>
            <a:ext cx="919480" cy="868680"/>
          </a:xfrm>
          <a:prstGeom prst="rect">
            <a:avLst/>
          </a:prstGeom>
        </p:spPr>
      </p:pic>
      <p:pic>
        <p:nvPicPr>
          <p:cNvPr id="26" name="图片 25" descr="t012df23234bff7724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964170" y="4918710"/>
            <a:ext cx="897890" cy="853440"/>
          </a:xfrm>
          <a:prstGeom prst="rect">
            <a:avLst/>
          </a:prstGeom>
        </p:spPr>
      </p:pic>
      <p:pic>
        <p:nvPicPr>
          <p:cNvPr id="27" name="图片 26" descr="183fd2028cdc497a80d1c7dc620f1bd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964170" y="3776980"/>
            <a:ext cx="897890" cy="890905"/>
          </a:xfrm>
          <a:prstGeom prst="rect">
            <a:avLst/>
          </a:prstGeom>
        </p:spPr>
      </p:pic>
      <p:pic>
        <p:nvPicPr>
          <p:cNvPr id="28" name="图片 27" descr="big_9646a8d1b940450a5032f74cf9f0bb1c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837680" y="3790950"/>
            <a:ext cx="903605" cy="903605"/>
          </a:xfrm>
          <a:prstGeom prst="rect">
            <a:avLst/>
          </a:prstGeom>
        </p:spPr>
      </p:pic>
      <p:pic>
        <p:nvPicPr>
          <p:cNvPr id="29" name="图片 28" descr="6eb300b8dccf435eb0f7168294093037_th"/>
          <p:cNvPicPr>
            <a:picLocks noChangeAspect="1"/>
          </p:cNvPicPr>
          <p:nvPr/>
        </p:nvPicPr>
        <p:blipFill>
          <a:blip r:embed="rId24"/>
          <a:srcRect l="19942" t="1478" r="18850" b="858"/>
          <a:stretch>
            <a:fillRect/>
          </a:stretch>
        </p:blipFill>
        <p:spPr>
          <a:xfrm>
            <a:off x="5681345" y="2690495"/>
            <a:ext cx="927735" cy="891540"/>
          </a:xfrm>
          <a:prstGeom prst="rect">
            <a:avLst/>
          </a:prstGeom>
        </p:spPr>
      </p:pic>
      <p:pic>
        <p:nvPicPr>
          <p:cNvPr id="30" name="图片 29" descr="t03159c84ed5308656f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837680" y="1633855"/>
            <a:ext cx="882015" cy="882015"/>
          </a:xfrm>
          <a:prstGeom prst="rect">
            <a:avLst/>
          </a:prstGeom>
        </p:spPr>
      </p:pic>
      <p:pic>
        <p:nvPicPr>
          <p:cNvPr id="36" name="图片 35" descr="057266bcaa8c45ff94ade562218bf3a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683250" y="3790950"/>
            <a:ext cx="931545" cy="908050"/>
          </a:xfrm>
          <a:prstGeom prst="rect">
            <a:avLst/>
          </a:prstGeom>
        </p:spPr>
      </p:pic>
      <p:pic>
        <p:nvPicPr>
          <p:cNvPr id="37" name="图片 36" descr="t010e91083ae227ffa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681980" y="4907915"/>
            <a:ext cx="918210" cy="8604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-2683" y="0"/>
            <a:ext cx="6812280" cy="6858000"/>
          </a:xfrm>
          <a:prstGeom prst="rect">
            <a:avLst/>
          </a:prstGeom>
          <a:gradFill flip="none" rotWithShape="1">
            <a:gsLst>
              <a:gs pos="0">
                <a:srgbClr val="446988"/>
              </a:gs>
              <a:gs pos="100000">
                <a:srgbClr val="2A4258"/>
              </a:gs>
              <a:gs pos="52000">
                <a:srgbClr val="42709A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428694" y="1996551"/>
            <a:ext cx="3705860" cy="2555793"/>
            <a:chOff x="941321" y="1193411"/>
            <a:chExt cx="3705860" cy="2555793"/>
          </a:xfrm>
        </p:grpSpPr>
        <p:grpSp>
          <p:nvGrpSpPr>
            <p:cNvPr id="8" name="组合 7"/>
            <p:cNvGrpSpPr/>
            <p:nvPr/>
          </p:nvGrpSpPr>
          <p:grpSpPr>
            <a:xfrm>
              <a:off x="941321" y="1193411"/>
              <a:ext cx="1907578" cy="2052275"/>
              <a:chOff x="-4810982" y="1426408"/>
              <a:chExt cx="1907578" cy="2052275"/>
            </a:xfrm>
          </p:grpSpPr>
          <p:sp>
            <p:nvSpPr>
              <p:cNvPr id="10" name="文本框 9"/>
              <p:cNvSpPr txBox="1"/>
              <p:nvPr/>
            </p:nvSpPr>
            <p:spPr>
              <a:xfrm>
                <a:off x="-4719542" y="2832352"/>
                <a:ext cx="181613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600" dirty="0">
                    <a:solidFill>
                      <a:schemeClr val="bg1"/>
                    </a:solidFill>
                    <a:cs typeface="+mn-ea"/>
                    <a:sym typeface="+mn-lt"/>
                  </a:rPr>
                  <a:t>Content</a:t>
                </a:r>
                <a:endParaRPr lang="zh-CN" altLang="en-US" sz="40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-4582114" y="2625173"/>
                <a:ext cx="928686" cy="75704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-4810982" y="1426408"/>
                <a:ext cx="1723549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000" dirty="0">
                    <a:solidFill>
                      <a:schemeClr val="bg1"/>
                    </a:solidFill>
                    <a:cs typeface="+mn-ea"/>
                    <a:sym typeface="+mn-lt"/>
                  </a:rPr>
                  <a:t>目录</a:t>
                </a:r>
                <a:endParaRPr lang="zh-CN" altLang="en-US" sz="60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9" name="文本框 8"/>
            <p:cNvSpPr txBox="1"/>
            <p:nvPr/>
          </p:nvSpPr>
          <p:spPr>
            <a:xfrm>
              <a:off x="1048001" y="3350424"/>
              <a:ext cx="3599180" cy="398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000" dirty="0">
                  <a:solidFill>
                    <a:schemeClr val="bg1">
                      <a:alpha val="80000"/>
                    </a:schemeClr>
                  </a:solidFill>
                  <a:cs typeface="+mn-ea"/>
                  <a:sym typeface="+mn-lt"/>
                </a:rPr>
                <a:t>XINHANSHENG TECHNOLOGY</a:t>
              </a:r>
              <a:endParaRPr lang="en-US" altLang="zh-CN" sz="2000" dirty="0">
                <a:solidFill>
                  <a:schemeClr val="bg1">
                    <a:alpha val="80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43" y="-299541"/>
            <a:ext cx="6812280" cy="9705744"/>
          </a:xfrm>
          <a:prstGeom prst="rect">
            <a:avLst/>
          </a:prstGeom>
        </p:spPr>
      </p:pic>
      <p:sp>
        <p:nvSpPr>
          <p:cNvPr id="18" name="平行四边形 17"/>
          <p:cNvSpPr/>
          <p:nvPr/>
        </p:nvSpPr>
        <p:spPr>
          <a:xfrm>
            <a:off x="7751897" y="885450"/>
            <a:ext cx="1188842" cy="900370"/>
          </a:xfrm>
          <a:prstGeom prst="parallelogram">
            <a:avLst>
              <a:gd name="adj" fmla="val 55859"/>
            </a:avLst>
          </a:prstGeom>
          <a:solidFill>
            <a:srgbClr val="619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dirty="0">
                <a:cs typeface="+mn-ea"/>
                <a:sym typeface="+mn-lt"/>
              </a:rPr>
              <a:t>1</a:t>
            </a:r>
            <a:endParaRPr lang="zh-CN" altLang="en-US" sz="4400" dirty="0">
              <a:cs typeface="+mn-ea"/>
              <a:sym typeface="+mn-lt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9193146" y="964633"/>
            <a:ext cx="1529008" cy="742005"/>
            <a:chOff x="9710291" y="1289901"/>
            <a:chExt cx="1529008" cy="742005"/>
          </a:xfrm>
        </p:grpSpPr>
        <p:sp>
          <p:nvSpPr>
            <p:cNvPr id="20" name="文本框 19"/>
            <p:cNvSpPr txBox="1"/>
            <p:nvPr/>
          </p:nvSpPr>
          <p:spPr>
            <a:xfrm>
              <a:off x="9710291" y="1289901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cs typeface="+mn-ea"/>
                  <a:sym typeface="+mn-lt"/>
                </a:rPr>
                <a:t>关于我们</a:t>
              </a:r>
              <a:endParaRPr lang="zh-CN" altLang="en-US" sz="2400" dirty="0">
                <a:cs typeface="+mn-ea"/>
                <a:sym typeface="+mn-lt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710291" y="1693352"/>
              <a:ext cx="15290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Company Intro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9180318" y="2349511"/>
            <a:ext cx="1833066" cy="742005"/>
            <a:chOff x="9710291" y="1289901"/>
            <a:chExt cx="1833066" cy="742005"/>
          </a:xfrm>
        </p:grpSpPr>
        <p:sp>
          <p:nvSpPr>
            <p:cNvPr id="25" name="文本框 24"/>
            <p:cNvSpPr txBox="1"/>
            <p:nvPr/>
          </p:nvSpPr>
          <p:spPr>
            <a:xfrm>
              <a:off x="9710291" y="1289901"/>
              <a:ext cx="1723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cs typeface="+mn-ea"/>
                  <a:sym typeface="+mn-lt"/>
                </a:rPr>
                <a:t>文化与荣誉</a:t>
              </a:r>
              <a:endParaRPr lang="zh-CN" altLang="en-US" sz="2400" dirty="0">
                <a:cs typeface="+mn-ea"/>
                <a:sym typeface="+mn-lt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9710291" y="1693352"/>
              <a:ext cx="18330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Culture and honor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24" name="平行四边形 23"/>
          <p:cNvSpPr/>
          <p:nvPr/>
        </p:nvSpPr>
        <p:spPr>
          <a:xfrm>
            <a:off x="7751897" y="2270328"/>
            <a:ext cx="1188842" cy="900370"/>
          </a:xfrm>
          <a:prstGeom prst="parallelogram">
            <a:avLst>
              <a:gd name="adj" fmla="val 55859"/>
            </a:avLst>
          </a:prstGeom>
          <a:solidFill>
            <a:srgbClr val="619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dirty="0">
                <a:cs typeface="+mn-ea"/>
                <a:sym typeface="+mn-lt"/>
              </a:rPr>
              <a:t>2</a:t>
            </a:r>
            <a:endParaRPr lang="zh-CN" altLang="en-US" sz="4400" dirty="0">
              <a:cs typeface="+mn-ea"/>
              <a:sym typeface="+mn-lt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9167489" y="3734389"/>
            <a:ext cx="2137829" cy="742005"/>
            <a:chOff x="9710291" y="1289901"/>
            <a:chExt cx="2137829" cy="742005"/>
          </a:xfrm>
        </p:grpSpPr>
        <p:sp>
          <p:nvSpPr>
            <p:cNvPr id="30" name="文本框 29"/>
            <p:cNvSpPr txBox="1"/>
            <p:nvPr/>
          </p:nvSpPr>
          <p:spPr>
            <a:xfrm>
              <a:off x="9710291" y="1289901"/>
              <a:ext cx="1723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cs typeface="+mn-ea"/>
                  <a:sym typeface="+mn-lt"/>
                </a:rPr>
                <a:t>产品与服务</a:t>
              </a:r>
              <a:endParaRPr lang="zh-CN" altLang="en-US" sz="2400" dirty="0">
                <a:cs typeface="+mn-ea"/>
                <a:sym typeface="+mn-lt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9710291" y="1693352"/>
              <a:ext cx="21378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Products and services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29" name="平行四边形 28"/>
          <p:cNvSpPr/>
          <p:nvPr/>
        </p:nvSpPr>
        <p:spPr>
          <a:xfrm>
            <a:off x="7751897" y="3655206"/>
            <a:ext cx="1188842" cy="900370"/>
          </a:xfrm>
          <a:prstGeom prst="parallelogram">
            <a:avLst>
              <a:gd name="adj" fmla="val 55859"/>
            </a:avLst>
          </a:prstGeom>
          <a:solidFill>
            <a:srgbClr val="619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dirty="0">
                <a:cs typeface="+mn-ea"/>
                <a:sym typeface="+mn-lt"/>
              </a:rPr>
              <a:t>3</a:t>
            </a:r>
            <a:endParaRPr lang="zh-CN" altLang="en-US" sz="4400" dirty="0">
              <a:cs typeface="+mn-ea"/>
              <a:sym typeface="+mn-lt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9154660" y="5119267"/>
            <a:ext cx="1402080" cy="740636"/>
            <a:chOff x="9710291" y="1289901"/>
            <a:chExt cx="1402080" cy="740636"/>
          </a:xfrm>
        </p:grpSpPr>
        <p:sp>
          <p:nvSpPr>
            <p:cNvPr id="35" name="文本框 34"/>
            <p:cNvSpPr txBox="1"/>
            <p:nvPr/>
          </p:nvSpPr>
          <p:spPr>
            <a:xfrm>
              <a:off x="9710291" y="1289901"/>
              <a:ext cx="140208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cs typeface="+mn-ea"/>
                  <a:sym typeface="+mn-lt"/>
                </a:rPr>
                <a:t>联系我们</a:t>
              </a:r>
              <a:endParaRPr lang="zh-CN" altLang="en-US" sz="2400" dirty="0">
                <a:cs typeface="+mn-ea"/>
                <a:sym typeface="+mn-lt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9710291" y="1693352"/>
              <a:ext cx="1134745" cy="337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Contact us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34" name="平行四边形 33"/>
          <p:cNvSpPr/>
          <p:nvPr/>
        </p:nvSpPr>
        <p:spPr>
          <a:xfrm>
            <a:off x="7751897" y="5040084"/>
            <a:ext cx="1188842" cy="900370"/>
          </a:xfrm>
          <a:prstGeom prst="parallelogram">
            <a:avLst>
              <a:gd name="adj" fmla="val 55859"/>
            </a:avLst>
          </a:prstGeom>
          <a:solidFill>
            <a:srgbClr val="619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dirty="0">
                <a:cs typeface="+mn-ea"/>
                <a:sym typeface="+mn-lt"/>
              </a:rPr>
              <a:t>4</a:t>
            </a:r>
            <a:endParaRPr lang="zh-CN" altLang="en-US" sz="4400" dirty="0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5379720" y="0"/>
            <a:ext cx="6812280" cy="6858000"/>
          </a:xfrm>
          <a:prstGeom prst="rect">
            <a:avLst/>
          </a:prstGeom>
          <a:gradFill flip="none" rotWithShape="1">
            <a:gsLst>
              <a:gs pos="0">
                <a:srgbClr val="446988"/>
              </a:gs>
              <a:gs pos="100000">
                <a:srgbClr val="2A4258"/>
              </a:gs>
              <a:gs pos="52000">
                <a:srgbClr val="42709A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560384" y="1348564"/>
            <a:ext cx="2258952" cy="3364360"/>
            <a:chOff x="1549712" y="1481282"/>
            <a:chExt cx="2258952" cy="3364360"/>
          </a:xfrm>
        </p:grpSpPr>
        <p:sp>
          <p:nvSpPr>
            <p:cNvPr id="45" name="矩形 44"/>
            <p:cNvSpPr/>
            <p:nvPr/>
          </p:nvSpPr>
          <p:spPr>
            <a:xfrm>
              <a:off x="1549712" y="1481282"/>
              <a:ext cx="2258952" cy="24006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5000" dirty="0">
                  <a:gradFill>
                    <a:gsLst>
                      <a:gs pos="0">
                        <a:srgbClr val="446988"/>
                      </a:gs>
                      <a:gs pos="100000">
                        <a:srgbClr val="2A4258"/>
                      </a:gs>
                      <a:gs pos="52000">
                        <a:srgbClr val="42709A"/>
                      </a:gs>
                    </a:gsLst>
                    <a:lin ang="2700000" scaled="1"/>
                  </a:gradFill>
                  <a:cs typeface="+mn-ea"/>
                  <a:sym typeface="+mn-lt"/>
                </a:rPr>
                <a:t>01</a:t>
              </a:r>
              <a:endParaRPr lang="zh-CN" altLang="en-US" sz="15000" dirty="0">
                <a:gradFill>
                  <a:gsLst>
                    <a:gs pos="0">
                      <a:srgbClr val="446988"/>
                    </a:gs>
                    <a:gs pos="100000">
                      <a:srgbClr val="2A4258"/>
                    </a:gs>
                    <a:gs pos="52000">
                      <a:srgbClr val="42709A"/>
                    </a:gs>
                  </a:gsLst>
                  <a:lin ang="2700000" scaled="1"/>
                </a:gradFill>
                <a:cs typeface="+mn-ea"/>
                <a:sym typeface="+mn-lt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1766118" y="3881939"/>
              <a:ext cx="1808480" cy="583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>
                  <a:solidFill>
                    <a:schemeClr val="tx2"/>
                  </a:solidFill>
                  <a:cs typeface="+mn-ea"/>
                  <a:sym typeface="+mn-lt"/>
                </a:rPr>
                <a:t>关于我们</a:t>
              </a:r>
              <a:endParaRPr lang="zh-CN" altLang="en-US" sz="3200" b="1" dirty="0">
                <a:solidFill>
                  <a:schemeClr val="tx2"/>
                </a:solidFill>
                <a:cs typeface="+mn-ea"/>
                <a:sym typeface="+mn-lt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1914684" y="4507088"/>
              <a:ext cx="15290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Company Intro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3" name="图片 2" descr="图片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50330" y="1984375"/>
            <a:ext cx="4733290" cy="28892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6077206" y="668366"/>
            <a:ext cx="5050099" cy="5559561"/>
            <a:chOff x="6077206" y="668366"/>
            <a:chExt cx="5050099" cy="5559561"/>
          </a:xfrm>
        </p:grpSpPr>
        <p:sp>
          <p:nvSpPr>
            <p:cNvPr id="2" name="矩形 1"/>
            <p:cNvSpPr/>
            <p:nvPr/>
          </p:nvSpPr>
          <p:spPr>
            <a:xfrm>
              <a:off x="6077206" y="668366"/>
              <a:ext cx="3592781" cy="2686625"/>
            </a:xfrm>
            <a:prstGeom prst="rect">
              <a:avLst/>
            </a:prstGeom>
            <a:gradFill>
              <a:gsLst>
                <a:gs pos="0">
                  <a:srgbClr val="446A8A">
                    <a:alpha val="90000"/>
                  </a:srgbClr>
                </a:gs>
                <a:gs pos="100000">
                  <a:srgbClr val="2E4962">
                    <a:alpha val="90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6558369" y="1061209"/>
              <a:ext cx="2599649" cy="2043375"/>
              <a:chOff x="6338450" y="995560"/>
              <a:chExt cx="2599649" cy="2043375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6784835" y="995560"/>
                <a:ext cx="1402080" cy="4603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zh-CN" altLang="en-US" sz="2400" dirty="0">
                    <a:solidFill>
                      <a:schemeClr val="bg1"/>
                    </a:solidFill>
                    <a:cs typeface="+mn-ea"/>
                    <a:sym typeface="+mn-lt"/>
                  </a:rPr>
                  <a:t>亿嘉科技</a:t>
                </a:r>
                <a:endParaRPr lang="zh-CN" altLang="en-US" sz="24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" name="文本框 3"/>
              <p:cNvSpPr txBox="1"/>
              <p:nvPr/>
            </p:nvSpPr>
            <p:spPr>
              <a:xfrm>
                <a:off x="6338450" y="1473025"/>
                <a:ext cx="2599649" cy="15659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sz="1600" dirty="0">
                    <a:solidFill>
                      <a:schemeClr val="bg1">
                        <a:alpha val="90000"/>
                      </a:schemeClr>
                    </a:solidFill>
                    <a:cs typeface="+mn-ea"/>
                    <a:sym typeface="+mn-lt"/>
                  </a:rPr>
                  <a:t>从成立于2010年的汉盛陶瓷到现在的</a:t>
                </a:r>
                <a:r>
                  <a:rPr lang="zh-CN" sz="1600" dirty="0">
                    <a:solidFill>
                      <a:schemeClr val="bg1">
                        <a:alpha val="90000"/>
                      </a:schemeClr>
                    </a:solidFill>
                    <a:cs typeface="+mn-ea"/>
                    <a:sym typeface="+mn-lt"/>
                  </a:rPr>
                  <a:t>亿嘉新材料</a:t>
                </a:r>
                <a:r>
                  <a:rPr sz="1600" dirty="0">
                    <a:solidFill>
                      <a:schemeClr val="bg1">
                        <a:alpha val="90000"/>
                      </a:schemeClr>
                    </a:solidFill>
                    <a:cs typeface="+mn-ea"/>
                    <a:sym typeface="+mn-lt"/>
                  </a:rPr>
                  <a:t>已有10余年的发展，始终致力于先进陶瓷材料的研发与制造</a:t>
                </a:r>
                <a:endParaRPr sz="1600" dirty="0">
                  <a:solidFill>
                    <a:schemeClr val="bg1">
                      <a:alpha val="90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077206" y="3506666"/>
              <a:ext cx="3620866" cy="2700307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9831905" y="689320"/>
              <a:ext cx="1295400" cy="5538607"/>
            </a:xfrm>
            <a:prstGeom prst="rect">
              <a:avLst/>
            </a:prstGeom>
            <a:gradFill>
              <a:gsLst>
                <a:gs pos="0">
                  <a:srgbClr val="446A8A">
                    <a:alpha val="90000"/>
                  </a:srgbClr>
                </a:gs>
                <a:gs pos="100000">
                  <a:srgbClr val="2E4962">
                    <a:alpha val="90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 rot="5400000">
              <a:off x="8356034" y="2923763"/>
              <a:ext cx="4246880" cy="11988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zh-CN" altLang="en-US" sz="8000" dirty="0">
                  <a:solidFill>
                    <a:schemeClr val="bg1">
                      <a:alpha val="20000"/>
                    </a:schemeClr>
                  </a:solidFill>
                  <a:cs typeface="+mn-ea"/>
                  <a:sym typeface="+mn-lt"/>
                </a:rPr>
                <a:t>亿嘉</a:t>
              </a:r>
              <a:r>
                <a:rPr lang="en-US" altLang="zh-CN" sz="8000" dirty="0">
                  <a:solidFill>
                    <a:schemeClr val="bg1">
                      <a:alpha val="20000"/>
                    </a:schemeClr>
                  </a:solidFill>
                  <a:cs typeface="+mn-ea"/>
                  <a:sym typeface="+mn-lt"/>
                </a:rPr>
                <a:t>科技</a:t>
              </a:r>
              <a:endParaRPr lang="en-US" altLang="zh-CN" sz="8000" dirty="0">
                <a:solidFill>
                  <a:schemeClr val="bg1">
                    <a:alpha val="2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 flipH="1">
            <a:off x="-7620" y="0"/>
            <a:ext cx="789940" cy="782320"/>
            <a:chOff x="11409680" y="0"/>
            <a:chExt cx="789940" cy="782320"/>
          </a:xfrm>
        </p:grpSpPr>
        <p:sp>
          <p:nvSpPr>
            <p:cNvPr id="32" name="直角三角形 31"/>
            <p:cNvSpPr/>
            <p:nvPr/>
          </p:nvSpPr>
          <p:spPr>
            <a:xfrm rot="10800000">
              <a:off x="11409680" y="0"/>
              <a:ext cx="782320" cy="782320"/>
            </a:xfrm>
            <a:prstGeom prst="rtTriangle">
              <a:avLst/>
            </a:prstGeom>
            <a:solidFill>
              <a:srgbClr val="619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2014889" y="22860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2000" dirty="0">
                <a:solidFill>
                  <a:schemeClr val="bg1">
                    <a:alpha val="80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02310" y="3056890"/>
            <a:ext cx="4862830" cy="2971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sz="1600" dirty="0">
                <a:solidFill>
                  <a:schemeClr val="tx2"/>
                </a:solidFill>
                <a:cs typeface="+mn-ea"/>
                <a:sym typeface="+mn-lt"/>
              </a:rPr>
              <a:t>苏州</a:t>
            </a:r>
            <a:r>
              <a:rPr lang="zh-CN" sz="1600" dirty="0">
                <a:solidFill>
                  <a:schemeClr val="tx2"/>
                </a:solidFill>
                <a:cs typeface="+mn-ea"/>
                <a:sym typeface="+mn-lt"/>
              </a:rPr>
              <a:t>亿嘉新材料</a:t>
            </a:r>
            <a:r>
              <a:rPr sz="1600" dirty="0">
                <a:solidFill>
                  <a:schemeClr val="tx2"/>
                </a:solidFill>
                <a:cs typeface="+mn-ea"/>
                <a:sym typeface="+mn-lt"/>
              </a:rPr>
              <a:t>科技有限公司，经过多年的发展，已经积累了丰富的材料制备技术与应用经验。</a:t>
            </a:r>
            <a:r>
              <a:rPr lang="zh-CN" sz="1600" dirty="0">
                <a:solidFill>
                  <a:schemeClr val="tx2"/>
                </a:solidFill>
                <a:cs typeface="+mn-ea"/>
                <a:sym typeface="+mn-lt"/>
              </a:rPr>
              <a:t>亿嘉</a:t>
            </a:r>
            <a:r>
              <a:rPr sz="1600" dirty="0">
                <a:solidFill>
                  <a:schemeClr val="tx2"/>
                </a:solidFill>
                <a:cs typeface="+mn-ea"/>
                <a:sym typeface="+mn-lt"/>
              </a:rPr>
              <a:t>有着严谨专业高效的团队，努力通过技术的创新推动先进材料的显著发展，并为其它高精尖产业创造应有的价值。无论是半导体，平板显示，</a:t>
            </a:r>
            <a:r>
              <a:rPr lang="zh-CN" sz="1600" dirty="0">
                <a:solidFill>
                  <a:schemeClr val="tx2"/>
                </a:solidFill>
                <a:cs typeface="+mn-ea"/>
                <a:sym typeface="+mn-lt"/>
              </a:rPr>
              <a:t>光伏</a:t>
            </a:r>
            <a:r>
              <a:rPr sz="1600" dirty="0">
                <a:solidFill>
                  <a:schemeClr val="tx2"/>
                </a:solidFill>
                <a:cs typeface="+mn-ea"/>
                <a:sym typeface="+mn-lt"/>
              </a:rPr>
              <a:t>，医疗，军工及航天等其它各类现代化工业与尖端科技领域，我们多将通过极具竞争力的产品质量与真诚服务，竭力为您提供多样化的先进陶瓷解决方案，支持您的每一次关键的发展。</a:t>
            </a:r>
            <a:endParaRPr sz="16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grpSp>
        <p:nvGrpSpPr>
          <p:cNvPr id="34" name="组合 33"/>
          <p:cNvGrpSpPr/>
          <p:nvPr/>
        </p:nvGrpSpPr>
        <p:grpSpPr>
          <a:xfrm flipV="1">
            <a:off x="11414252" y="6090063"/>
            <a:ext cx="789940" cy="782320"/>
            <a:chOff x="11409680" y="0"/>
            <a:chExt cx="789940" cy="782320"/>
          </a:xfrm>
        </p:grpSpPr>
        <p:sp>
          <p:nvSpPr>
            <p:cNvPr id="35" name="直角三角形 34"/>
            <p:cNvSpPr/>
            <p:nvPr/>
          </p:nvSpPr>
          <p:spPr>
            <a:xfrm rot="10800000">
              <a:off x="11409680" y="0"/>
              <a:ext cx="782320" cy="782320"/>
            </a:xfrm>
            <a:prstGeom prst="rtTriangle">
              <a:avLst/>
            </a:prstGeom>
            <a:solidFill>
              <a:srgbClr val="619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文本框 35"/>
            <p:cNvSpPr txBox="1"/>
            <p:nvPr/>
          </p:nvSpPr>
          <p:spPr>
            <a:xfrm flipV="1">
              <a:off x="11739238" y="22860"/>
              <a:ext cx="4603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>
                      <a:alpha val="80000"/>
                    </a:schemeClr>
                  </a:solidFill>
                  <a:cs typeface="+mn-ea"/>
                  <a:sym typeface="+mn-lt"/>
                </a:rPr>
                <a:t>01</a:t>
              </a:r>
              <a:endParaRPr lang="zh-CN" altLang="en-US" sz="2000" dirty="0">
                <a:solidFill>
                  <a:schemeClr val="bg1">
                    <a:alpha val="8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 rot="0">
            <a:off x="711200" y="914400"/>
            <a:ext cx="3268980" cy="1442720"/>
            <a:chOff x="1487592" y="1277219"/>
            <a:chExt cx="3268980" cy="1442461"/>
          </a:xfrm>
        </p:grpSpPr>
        <p:sp>
          <p:nvSpPr>
            <p:cNvPr id="6" name="文本框 5"/>
            <p:cNvSpPr txBox="1"/>
            <p:nvPr/>
          </p:nvSpPr>
          <p:spPr>
            <a:xfrm>
              <a:off x="1487592" y="1277219"/>
              <a:ext cx="3268980" cy="922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4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cs typeface="+mn-ea"/>
                  <a:sym typeface="+mn-lt"/>
                </a:rPr>
                <a:t>公司介绍</a:t>
              </a:r>
              <a:endParaRPr lang="zh-CN" altLang="en-US" sz="5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487592" y="2351380"/>
              <a:ext cx="1684020" cy="368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426685"/>
                  </a:solidFill>
                  <a:cs typeface="+mn-ea"/>
                  <a:sym typeface="+mn-lt"/>
                </a:rPr>
                <a:t>Company Intro</a:t>
              </a:r>
              <a:endParaRPr lang="en-US" altLang="zh-CN" dirty="0">
                <a:solidFill>
                  <a:srgbClr val="42668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1969115" y="491934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3044239" y="3466776"/>
            <a:ext cx="3051761" cy="3418841"/>
          </a:xfrm>
          <a:prstGeom prst="rect">
            <a:avLst/>
          </a:prstGeom>
          <a:gradFill>
            <a:gsLst>
              <a:gs pos="0">
                <a:srgbClr val="446A8A">
                  <a:alpha val="90000"/>
                </a:srgbClr>
              </a:gs>
              <a:gs pos="100000">
                <a:srgbClr val="2E4962">
                  <a:alpha val="9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9114583" y="3466776"/>
            <a:ext cx="3096411" cy="3435978"/>
          </a:xfrm>
          <a:prstGeom prst="rect">
            <a:avLst/>
          </a:prstGeom>
          <a:gradFill>
            <a:gsLst>
              <a:gs pos="0">
                <a:srgbClr val="446A8A">
                  <a:alpha val="90000"/>
                </a:srgbClr>
              </a:gs>
              <a:gs pos="100000">
                <a:srgbClr val="2E4962">
                  <a:alpha val="9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57107" y="3466778"/>
            <a:ext cx="3057311" cy="34188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269095" y="5654040"/>
            <a:ext cx="2941955" cy="60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完善而领先的先进产品制造能力</a:t>
            </a:r>
            <a:endParaRPr lang="zh-CN" altLang="en-US" sz="14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ts val="2000"/>
              </a:lnSpc>
            </a:pP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专业而可靠的技术支持与合作</a:t>
            </a:r>
            <a:endParaRPr lang="zh-CN" alt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221355" y="5654040"/>
            <a:ext cx="2696845" cy="60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卓越的材料工程技术背景</a:t>
            </a:r>
            <a:endParaRPr lang="zh-CN" altLang="en-US" sz="14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ts val="2000"/>
              </a:lnSpc>
            </a:pP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持续的先进材料研发与技术革新</a:t>
            </a:r>
            <a:endParaRPr lang="zh-CN" alt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665979" y="867189"/>
            <a:ext cx="7399679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公司有从事新产品科技研发</a:t>
            </a:r>
            <a:r>
              <a:rPr lang="zh-CN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生产</a:t>
            </a:r>
            <a:r>
              <a:rPr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人员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3</a:t>
            </a:r>
            <a:r>
              <a:rPr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2位</a:t>
            </a:r>
            <a:r>
              <a:rPr lang="zh-CN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，其中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2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位博士</a:t>
            </a:r>
            <a:r>
              <a:rPr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。</a:t>
            </a:r>
            <a:endParaRPr sz="16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公司自成立以来，始终致力于成为领先的先进材料解决方案的提供者，并通过以下几个方面为客户传递更高的价值。</a:t>
            </a:r>
            <a:endParaRPr sz="16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卓越的材料工程技术背景，持续的先进材料研发与技术革新，完善而领先的先进产品制造能力，专业而可靠的技术支持与合作。</a:t>
            </a:r>
            <a:endParaRPr sz="16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1421054" y="2597"/>
            <a:ext cx="789940" cy="782320"/>
            <a:chOff x="11409680" y="0"/>
            <a:chExt cx="789940" cy="782320"/>
          </a:xfrm>
        </p:grpSpPr>
        <p:sp>
          <p:nvSpPr>
            <p:cNvPr id="18" name="直角三角形 17"/>
            <p:cNvSpPr/>
            <p:nvPr/>
          </p:nvSpPr>
          <p:spPr>
            <a:xfrm rot="10800000">
              <a:off x="11409680" y="0"/>
              <a:ext cx="782320" cy="782320"/>
            </a:xfrm>
            <a:prstGeom prst="rtTriangle">
              <a:avLst/>
            </a:prstGeom>
            <a:solidFill>
              <a:srgbClr val="619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 rot="10800000" flipV="1">
              <a:off x="11739238" y="22860"/>
              <a:ext cx="4603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>
                      <a:alpha val="80000"/>
                    </a:schemeClr>
                  </a:solidFill>
                  <a:cs typeface="+mn-ea"/>
                  <a:sym typeface="+mn-lt"/>
                </a:rPr>
                <a:t>01</a:t>
              </a:r>
              <a:endParaRPr lang="zh-CN" altLang="en-US" sz="2000" dirty="0">
                <a:solidFill>
                  <a:schemeClr val="bg1">
                    <a:alpha val="8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27330" y="963930"/>
            <a:ext cx="3520440" cy="1570990"/>
            <a:chOff x="211392" y="891675"/>
            <a:chExt cx="3490462" cy="1570906"/>
          </a:xfrm>
        </p:grpSpPr>
        <p:sp>
          <p:nvSpPr>
            <p:cNvPr id="20" name="平行四边形 19"/>
            <p:cNvSpPr/>
            <p:nvPr/>
          </p:nvSpPr>
          <p:spPr>
            <a:xfrm>
              <a:off x="3034821" y="1194986"/>
              <a:ext cx="667033" cy="618218"/>
            </a:xfrm>
            <a:prstGeom prst="parallelogram">
              <a:avLst>
                <a:gd name="adj" fmla="val 55859"/>
              </a:avLst>
            </a:prstGeom>
            <a:solidFill>
              <a:srgbClr val="6195CD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 dirty="0">
                <a:cs typeface="+mn-ea"/>
                <a:sym typeface="+mn-lt"/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211392" y="891675"/>
              <a:ext cx="2926080" cy="1310351"/>
              <a:chOff x="823329" y="1482962"/>
              <a:chExt cx="2926080" cy="1310351"/>
            </a:xfrm>
          </p:grpSpPr>
          <p:sp>
            <p:nvSpPr>
              <p:cNvPr id="22" name="文本框 21"/>
              <p:cNvSpPr txBox="1"/>
              <p:nvPr/>
            </p:nvSpPr>
            <p:spPr>
              <a:xfrm>
                <a:off x="823329" y="1482962"/>
                <a:ext cx="2926080" cy="921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CN" altLang="en-US" sz="5400" b="1" dirty="0"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cs typeface="+mn-ea"/>
                    <a:sym typeface="+mn-lt"/>
                  </a:rPr>
                  <a:t>团队介绍</a:t>
                </a:r>
                <a:endParaRPr lang="zh-CN" altLang="en-US" sz="4400" dirty="0">
                  <a:cs typeface="+mn-ea"/>
                  <a:sym typeface="+mn-lt"/>
                </a:endParaRP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977879" y="2456146"/>
                <a:ext cx="1826654" cy="3371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solidFill>
                      <a:srgbClr val="426685"/>
                    </a:solidFill>
                    <a:cs typeface="+mn-ea"/>
                    <a:sym typeface="+mn-lt"/>
                  </a:rPr>
                  <a:t>Company Strategy</a:t>
                </a:r>
                <a:endParaRPr lang="zh-CN" altLang="en-US" sz="1600" dirty="0">
                  <a:solidFill>
                    <a:srgbClr val="426685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4" name="矩形 23"/>
            <p:cNvSpPr/>
            <p:nvPr/>
          </p:nvSpPr>
          <p:spPr>
            <a:xfrm>
              <a:off x="462834" y="2386877"/>
              <a:ext cx="1052435" cy="75704"/>
            </a:xfrm>
            <a:prstGeom prst="rect">
              <a:avLst/>
            </a:prstGeom>
            <a:solidFill>
              <a:srgbClr val="619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3" name="图片 2" descr="亿嘉 _画板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5" y="2719705"/>
            <a:ext cx="3058795" cy="30587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5379720" y="0"/>
            <a:ext cx="6812280" cy="6858000"/>
          </a:xfrm>
          <a:prstGeom prst="rect">
            <a:avLst/>
          </a:prstGeom>
          <a:gradFill flip="none" rotWithShape="1">
            <a:gsLst>
              <a:gs pos="0">
                <a:srgbClr val="446988"/>
              </a:gs>
              <a:gs pos="100000">
                <a:srgbClr val="2A4258"/>
              </a:gs>
              <a:gs pos="52000">
                <a:srgbClr val="42709A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1568376" y="1348564"/>
            <a:ext cx="2258952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000" dirty="0">
                <a:gradFill>
                  <a:gsLst>
                    <a:gs pos="0">
                      <a:srgbClr val="446988"/>
                    </a:gs>
                    <a:gs pos="100000">
                      <a:srgbClr val="2A4258"/>
                    </a:gs>
                    <a:gs pos="52000">
                      <a:srgbClr val="42709A"/>
                    </a:gs>
                  </a:gsLst>
                  <a:lin ang="2700000" scaled="1"/>
                </a:gradFill>
                <a:cs typeface="+mn-ea"/>
                <a:sym typeface="+mn-lt"/>
              </a:rPr>
              <a:t>02</a:t>
            </a:r>
            <a:endParaRPr lang="zh-CN" altLang="en-US" sz="15000" dirty="0">
              <a:gradFill>
                <a:gsLst>
                  <a:gs pos="0">
                    <a:srgbClr val="446988"/>
                  </a:gs>
                  <a:gs pos="100000">
                    <a:srgbClr val="2A4258"/>
                  </a:gs>
                  <a:gs pos="52000">
                    <a:srgbClr val="42709A"/>
                  </a:gs>
                </a:gsLst>
                <a:lin ang="2700000" scaled="1"/>
              </a:gradFill>
              <a:cs typeface="+mn-ea"/>
              <a:sym typeface="+mn-lt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1579597" y="3749221"/>
            <a:ext cx="22148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chemeClr val="tx2"/>
                </a:solidFill>
                <a:cs typeface="+mn-ea"/>
                <a:sym typeface="+mn-lt"/>
              </a:rPr>
              <a:t>文化与荣誉</a:t>
            </a:r>
            <a:endParaRPr lang="zh-CN" altLang="en-US" sz="3200" b="1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1781319" y="4374370"/>
            <a:ext cx="1833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Culture and honor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" name="图片 1" descr="亿嘉 _画板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86385" y="-1180465"/>
            <a:ext cx="3900805" cy="3900805"/>
          </a:xfrm>
          <a:prstGeom prst="rect">
            <a:avLst/>
          </a:prstGeom>
        </p:spPr>
      </p:pic>
      <p:pic>
        <p:nvPicPr>
          <p:cNvPr id="4" name="图片 3" descr="0f25b9a4a782fe5716d8de02619f4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730" y="2058035"/>
            <a:ext cx="5128260" cy="2884805"/>
          </a:xfrm>
          <a:prstGeom prst="round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714375" y="3239135"/>
            <a:ext cx="2955290" cy="2912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zh-CN" dirty="0">
                <a:solidFill>
                  <a:schemeClr val="tx2"/>
                </a:solidFill>
                <a:cs typeface="+mn-ea"/>
                <a:sym typeface="+mn-lt"/>
              </a:rPr>
              <a:t>亿嘉</a:t>
            </a:r>
            <a:r>
              <a:rPr dirty="0">
                <a:solidFill>
                  <a:schemeClr val="tx2"/>
                </a:solidFill>
                <a:cs typeface="+mn-ea"/>
                <a:sym typeface="+mn-lt"/>
              </a:rPr>
              <a:t>科技始终专注于先进陶瓷的研发与应用，努力通过技术创新推进先进材料的发展，并为其它高精尖产业创造应有的价值，我们有着专业，高效，严谨的技术团队，我们将通过极具竞争力的产品质量与热诚服务，竭力为您提供多元化陶瓷解决方案，支持你每一次关键的发展</a:t>
            </a:r>
            <a:endParaRPr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9" name="平行四边形 8"/>
          <p:cNvSpPr/>
          <p:nvPr/>
        </p:nvSpPr>
        <p:spPr>
          <a:xfrm>
            <a:off x="2912901" y="1954088"/>
            <a:ext cx="667033" cy="618218"/>
          </a:xfrm>
          <a:prstGeom prst="parallelogram">
            <a:avLst>
              <a:gd name="adj" fmla="val 55859"/>
            </a:avLst>
          </a:prstGeom>
          <a:solidFill>
            <a:srgbClr val="6195C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 dirty="0"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857875" y="1701574"/>
            <a:ext cx="2444785" cy="1090770"/>
            <a:chOff x="1591732" y="1533759"/>
            <a:chExt cx="2444785" cy="1090770"/>
          </a:xfrm>
        </p:grpSpPr>
        <p:sp>
          <p:nvSpPr>
            <p:cNvPr id="11" name="文本框 10"/>
            <p:cNvSpPr txBox="1"/>
            <p:nvPr/>
          </p:nvSpPr>
          <p:spPr>
            <a:xfrm>
              <a:off x="1594823" y="1533759"/>
              <a:ext cx="24416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400" dirty="0">
                  <a:cs typeface="+mn-ea"/>
                  <a:sym typeface="+mn-lt"/>
                </a:rPr>
                <a:t>企业文化</a:t>
              </a:r>
              <a:endParaRPr lang="zh-CN" altLang="en-US" sz="4400" dirty="0">
                <a:cs typeface="+mn-ea"/>
                <a:sym typeface="+mn-lt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591732" y="2285975"/>
              <a:ext cx="17534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rgbClr val="426685"/>
                  </a:solidFill>
                  <a:cs typeface="+mn-ea"/>
                  <a:sym typeface="+mn-lt"/>
                </a:rPr>
                <a:t>Company Culture</a:t>
              </a:r>
              <a:endParaRPr lang="zh-CN" altLang="en-US" sz="1600" dirty="0">
                <a:solidFill>
                  <a:srgbClr val="426685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954767" y="2975808"/>
            <a:ext cx="1052435" cy="75704"/>
          </a:xfrm>
          <a:prstGeom prst="rect">
            <a:avLst/>
          </a:prstGeom>
          <a:solidFill>
            <a:srgbClr val="619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5" name="组合 14"/>
          <p:cNvGrpSpPr/>
          <p:nvPr/>
        </p:nvGrpSpPr>
        <p:grpSpPr>
          <a:xfrm flipH="1">
            <a:off x="-7620" y="0"/>
            <a:ext cx="789940" cy="782320"/>
            <a:chOff x="11409680" y="0"/>
            <a:chExt cx="789940" cy="782320"/>
          </a:xfrm>
        </p:grpSpPr>
        <p:sp>
          <p:nvSpPr>
            <p:cNvPr id="16" name="直角三角形 15"/>
            <p:cNvSpPr/>
            <p:nvPr/>
          </p:nvSpPr>
          <p:spPr>
            <a:xfrm rot="10800000">
              <a:off x="11409680" y="0"/>
              <a:ext cx="782320" cy="782320"/>
            </a:xfrm>
            <a:prstGeom prst="rtTriangle">
              <a:avLst/>
            </a:prstGeom>
            <a:solidFill>
              <a:srgbClr val="619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2014889" y="22860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2000" dirty="0">
                <a:solidFill>
                  <a:schemeClr val="bg1">
                    <a:alpha val="8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 flipV="1">
            <a:off x="11414252" y="6090063"/>
            <a:ext cx="789940" cy="782320"/>
            <a:chOff x="11409680" y="0"/>
            <a:chExt cx="789940" cy="782320"/>
          </a:xfrm>
        </p:grpSpPr>
        <p:sp>
          <p:nvSpPr>
            <p:cNvPr id="19" name="直角三角形 18"/>
            <p:cNvSpPr/>
            <p:nvPr/>
          </p:nvSpPr>
          <p:spPr>
            <a:xfrm rot="10800000">
              <a:off x="11409680" y="0"/>
              <a:ext cx="782320" cy="782320"/>
            </a:xfrm>
            <a:prstGeom prst="rtTriangle">
              <a:avLst/>
            </a:prstGeom>
            <a:solidFill>
              <a:srgbClr val="619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 flipV="1">
              <a:off x="11739238" y="22860"/>
              <a:ext cx="4603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>
                      <a:alpha val="80000"/>
                    </a:schemeClr>
                  </a:solidFill>
                  <a:cs typeface="+mn-ea"/>
                  <a:sym typeface="+mn-lt"/>
                </a:rPr>
                <a:t>02</a:t>
              </a:r>
              <a:endParaRPr lang="zh-CN" altLang="en-US" sz="2000" dirty="0">
                <a:solidFill>
                  <a:schemeClr val="bg1">
                    <a:alpha val="80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6" name="图片 5" descr="bd4ed3c2ae181567c3ea1267beed8fa"/>
          <p:cNvPicPr>
            <a:picLocks noChangeAspect="1"/>
          </p:cNvPicPr>
          <p:nvPr/>
        </p:nvPicPr>
        <p:blipFill>
          <a:blip r:embed="rId1"/>
          <a:srcRect t="20444" r="2347" b="10370"/>
          <a:stretch>
            <a:fillRect/>
          </a:stretch>
        </p:blipFill>
        <p:spPr>
          <a:xfrm>
            <a:off x="4301490" y="2386330"/>
            <a:ext cx="7112635" cy="37655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81073" y="753617"/>
            <a:ext cx="2726080" cy="1071327"/>
            <a:chOff x="4925466" y="384361"/>
            <a:chExt cx="2726080" cy="1071327"/>
          </a:xfrm>
        </p:grpSpPr>
        <p:sp>
          <p:nvSpPr>
            <p:cNvPr id="18" name="平行四边形 17"/>
            <p:cNvSpPr/>
            <p:nvPr/>
          </p:nvSpPr>
          <p:spPr>
            <a:xfrm>
              <a:off x="6984513" y="626867"/>
              <a:ext cx="667033" cy="618218"/>
            </a:xfrm>
            <a:prstGeom prst="parallelogram">
              <a:avLst>
                <a:gd name="adj" fmla="val 55859"/>
              </a:avLst>
            </a:prstGeom>
            <a:solidFill>
              <a:srgbClr val="6195CD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 dirty="0">
                <a:cs typeface="+mn-ea"/>
                <a:sym typeface="+mn-lt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4925466" y="384361"/>
              <a:ext cx="2441694" cy="1071327"/>
              <a:chOff x="1582631" y="1533759"/>
              <a:chExt cx="2441694" cy="1071327"/>
            </a:xfrm>
          </p:grpSpPr>
          <p:sp>
            <p:nvSpPr>
              <p:cNvPr id="20" name="文本框 19"/>
              <p:cNvSpPr txBox="1"/>
              <p:nvPr/>
            </p:nvSpPr>
            <p:spPr>
              <a:xfrm>
                <a:off x="1582631" y="1533759"/>
                <a:ext cx="244169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4400" dirty="0">
                    <a:cs typeface="+mn-ea"/>
                    <a:sym typeface="+mn-lt"/>
                  </a:rPr>
                  <a:t>行业领域</a:t>
                </a:r>
                <a:endParaRPr lang="zh-CN" altLang="en-US" sz="4400" dirty="0">
                  <a:cs typeface="+mn-ea"/>
                  <a:sym typeface="+mn-lt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1591732" y="2266532"/>
                <a:ext cx="61266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dirty="0">
                    <a:solidFill>
                      <a:srgbClr val="426685"/>
                    </a:solidFill>
                    <a:cs typeface="+mn-ea"/>
                    <a:sym typeface="+mn-lt"/>
                  </a:rPr>
                  <a:t>Field</a:t>
                </a:r>
                <a:endParaRPr lang="zh-CN" altLang="en-US" sz="1600" dirty="0">
                  <a:solidFill>
                    <a:srgbClr val="426685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 flipH="1">
            <a:off x="-7620" y="0"/>
            <a:ext cx="789940" cy="782320"/>
            <a:chOff x="11409680" y="0"/>
            <a:chExt cx="789940" cy="782320"/>
          </a:xfrm>
        </p:grpSpPr>
        <p:sp>
          <p:nvSpPr>
            <p:cNvPr id="24" name="直角三角形 23"/>
            <p:cNvSpPr/>
            <p:nvPr/>
          </p:nvSpPr>
          <p:spPr>
            <a:xfrm rot="10800000">
              <a:off x="11409680" y="0"/>
              <a:ext cx="782320" cy="782320"/>
            </a:xfrm>
            <a:prstGeom prst="rtTriangle">
              <a:avLst/>
            </a:prstGeom>
            <a:solidFill>
              <a:srgbClr val="619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2014889" y="22860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2000" dirty="0">
                <a:solidFill>
                  <a:schemeClr val="bg1">
                    <a:alpha val="8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 flipV="1">
            <a:off x="11414252" y="6090063"/>
            <a:ext cx="789940" cy="782320"/>
            <a:chOff x="11409680" y="0"/>
            <a:chExt cx="789940" cy="782320"/>
          </a:xfrm>
        </p:grpSpPr>
        <p:sp>
          <p:nvSpPr>
            <p:cNvPr id="27" name="直角三角形 26"/>
            <p:cNvSpPr/>
            <p:nvPr/>
          </p:nvSpPr>
          <p:spPr>
            <a:xfrm rot="10800000">
              <a:off x="11409680" y="0"/>
              <a:ext cx="782320" cy="782320"/>
            </a:xfrm>
            <a:prstGeom prst="rtTriangle">
              <a:avLst/>
            </a:prstGeom>
            <a:solidFill>
              <a:srgbClr val="6195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/>
          </p:nvSpPr>
          <p:spPr>
            <a:xfrm flipV="1">
              <a:off x="11739238" y="22860"/>
              <a:ext cx="4603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>
                      <a:alpha val="80000"/>
                    </a:schemeClr>
                  </a:solidFill>
                  <a:cs typeface="+mn-ea"/>
                  <a:sym typeface="+mn-lt"/>
                </a:rPr>
                <a:t>02</a:t>
              </a:r>
              <a:endParaRPr lang="zh-CN" altLang="en-US" sz="2000" dirty="0">
                <a:solidFill>
                  <a:schemeClr val="bg1">
                    <a:alpha val="80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34" name="文本框 33"/>
          <p:cNvSpPr txBox="1"/>
          <p:nvPr/>
        </p:nvSpPr>
        <p:spPr>
          <a:xfrm>
            <a:off x="5211445" y="964565"/>
            <a:ext cx="6202680" cy="347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000"/>
              </a:lnSpc>
            </a:pPr>
            <a:r>
              <a:rPr lang="zh-CN" altLang="en-US" sz="3600" dirty="0">
                <a:solidFill>
                  <a:schemeClr val="tx2"/>
                </a:solidFill>
                <a:cs typeface="+mn-ea"/>
                <a:sym typeface="+mn-lt"/>
              </a:rPr>
              <a:t>用于半导体行业</a:t>
            </a:r>
            <a:r>
              <a:rPr lang="zh-CN" altLang="en-US" sz="3600" dirty="0">
                <a:solidFill>
                  <a:schemeClr val="tx2"/>
                </a:solidFill>
                <a:cs typeface="+mn-ea"/>
                <a:sym typeface="+mn-lt"/>
              </a:rPr>
              <a:t>的晶圆搬运</a:t>
            </a:r>
            <a:endParaRPr lang="zh-CN" altLang="en-US" sz="36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pic>
        <p:nvPicPr>
          <p:cNvPr id="2" name="图片 1" descr="微信图片_20230417100554"/>
          <p:cNvPicPr>
            <a:picLocks noChangeAspect="1"/>
          </p:cNvPicPr>
          <p:nvPr/>
        </p:nvPicPr>
        <p:blipFill>
          <a:blip r:embed="rId1"/>
          <a:srcRect t="11992" r="570" b="9082"/>
          <a:stretch>
            <a:fillRect/>
          </a:stretch>
        </p:blipFill>
        <p:spPr>
          <a:xfrm>
            <a:off x="177165" y="2299335"/>
            <a:ext cx="3432810" cy="3686175"/>
          </a:xfrm>
          <a:prstGeom prst="rect">
            <a:avLst/>
          </a:prstGeom>
        </p:spPr>
      </p:pic>
      <p:pic>
        <p:nvPicPr>
          <p:cNvPr id="4" name="图片 3" descr="3b165f3d4aa956f02cd30d72697bb4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120" y="2299335"/>
            <a:ext cx="2072640" cy="3686175"/>
          </a:xfrm>
          <a:prstGeom prst="rect">
            <a:avLst/>
          </a:prstGeom>
        </p:spPr>
      </p:pic>
      <p:pic>
        <p:nvPicPr>
          <p:cNvPr id="5" name="图片 4" descr="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630" y="2299335"/>
            <a:ext cx="2421255" cy="3686175"/>
          </a:xfrm>
          <a:prstGeom prst="rect">
            <a:avLst/>
          </a:prstGeom>
        </p:spPr>
      </p:pic>
      <p:pic>
        <p:nvPicPr>
          <p:cNvPr id="6" name="图片 5" descr="微信图片_202304171005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6695" y="2299335"/>
            <a:ext cx="2764155" cy="368681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5379720" y="0"/>
            <a:ext cx="6812280" cy="6858000"/>
          </a:xfrm>
          <a:prstGeom prst="rect">
            <a:avLst/>
          </a:prstGeom>
          <a:gradFill flip="none" rotWithShape="1">
            <a:gsLst>
              <a:gs pos="0">
                <a:srgbClr val="446988"/>
              </a:gs>
              <a:gs pos="100000">
                <a:srgbClr val="2A4258"/>
              </a:gs>
              <a:gs pos="52000">
                <a:srgbClr val="42709A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1578079" y="1348564"/>
            <a:ext cx="2258952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000" dirty="0">
                <a:gradFill>
                  <a:gsLst>
                    <a:gs pos="0">
                      <a:srgbClr val="446988"/>
                    </a:gs>
                    <a:gs pos="100000">
                      <a:srgbClr val="2A4258"/>
                    </a:gs>
                    <a:gs pos="52000">
                      <a:srgbClr val="42709A"/>
                    </a:gs>
                  </a:gsLst>
                  <a:lin ang="2700000" scaled="1"/>
                </a:gradFill>
                <a:cs typeface="+mn-ea"/>
                <a:sym typeface="+mn-lt"/>
              </a:rPr>
              <a:t>03</a:t>
            </a:r>
            <a:endParaRPr lang="zh-CN" altLang="en-US" sz="15000" dirty="0">
              <a:gradFill>
                <a:gsLst>
                  <a:gs pos="0">
                    <a:srgbClr val="446988"/>
                  </a:gs>
                  <a:gs pos="100000">
                    <a:srgbClr val="2A4258"/>
                  </a:gs>
                  <a:gs pos="52000">
                    <a:srgbClr val="42709A"/>
                  </a:gs>
                </a:gsLst>
                <a:lin ang="2700000" scaled="1"/>
              </a:gradFill>
              <a:cs typeface="+mn-ea"/>
              <a:sym typeface="+mn-lt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1589300" y="3749221"/>
            <a:ext cx="22148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chemeClr val="tx2"/>
                </a:solidFill>
                <a:cs typeface="+mn-ea"/>
                <a:sym typeface="+mn-lt"/>
              </a:rPr>
              <a:t>产品与服务</a:t>
            </a:r>
            <a:endParaRPr lang="zh-CN" altLang="en-US" sz="3200" b="1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1638641" y="4374370"/>
            <a:ext cx="21378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Products and services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-1332701" y="3734389"/>
            <a:ext cx="184731" cy="742005"/>
            <a:chOff x="9710291" y="1289901"/>
            <a:chExt cx="184731" cy="742005"/>
          </a:xfrm>
        </p:grpSpPr>
        <p:sp>
          <p:nvSpPr>
            <p:cNvPr id="16" name="文本框 15"/>
            <p:cNvSpPr txBox="1"/>
            <p:nvPr/>
          </p:nvSpPr>
          <p:spPr>
            <a:xfrm>
              <a:off x="9710291" y="1289901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2400" dirty="0">
                <a:cs typeface="+mn-ea"/>
                <a:sym typeface="+mn-lt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9710291" y="1693352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" name="图片 1" descr="亿嘉 _画板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77520" y="-1348105"/>
            <a:ext cx="3976370" cy="3976370"/>
          </a:xfrm>
          <a:prstGeom prst="rect">
            <a:avLst/>
          </a:prstGeom>
        </p:spPr>
      </p:pic>
      <p:pic>
        <p:nvPicPr>
          <p:cNvPr id="4" name="图片 3" descr="图片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865" y="1411605"/>
            <a:ext cx="4629150" cy="372427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3962.870866141732,&quot;width&quot;:5831.793700787402}"/>
  <p:tag name="KSO_WM_BEAUTIFY_FLAG" val=""/>
</p:tagLst>
</file>

<file path=ppt/tags/tag2.xml><?xml version="1.0" encoding="utf-8"?>
<p:tagLst xmlns:p="http://schemas.openxmlformats.org/presentationml/2006/main">
  <p:tag name="KSO_WPP_MARK_KEY" val="c75785cb-b27c-4b05-8161-744cf878fab2"/>
  <p:tag name="COMMONDATA" val="eyJoZGlkIjoiNGEyYWQ1MjgzM2Y4MjZmNzY4MDhlOGM3YWJjYjcyZDE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tk1ixyw">
      <a:majorFont>
        <a:latin typeface="Segoe UI"/>
        <a:ea typeface="微软雅黑"/>
        <a:cs typeface=""/>
      </a:majorFont>
      <a:minorFont>
        <a:latin typeface="Segoe U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1220</Words>
  <Application>WPS 演示</Application>
  <PresentationFormat>宽屏</PresentationFormat>
  <Paragraphs>191</Paragraphs>
  <Slides>18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6" baseType="lpstr">
      <vt:lpstr>Arial</vt:lpstr>
      <vt:lpstr>宋体</vt:lpstr>
      <vt:lpstr>Wingdings</vt:lpstr>
      <vt:lpstr>Segoe UI</vt:lpstr>
      <vt:lpstr>微软雅黑</vt:lpstr>
      <vt:lpstr>Arial Unicode MS</vt:lpstr>
      <vt:lpstr>等线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Apple兆美科技-陈飞</cp:lastModifiedBy>
  <cp:revision>238</cp:revision>
  <dcterms:created xsi:type="dcterms:W3CDTF">2020-06-20T05:26:00Z</dcterms:created>
  <dcterms:modified xsi:type="dcterms:W3CDTF">2023-09-07T02:39:35Z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D7E6EAD4DCA54451B9BCD427F11F37C4_12</vt:lpwstr>
  </property>
</Properties>
</file>